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388" r:id="rId6"/>
    <p:sldId id="390" r:id="rId7"/>
    <p:sldId id="3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artikel" id="{61C22B5E-1877-4CBD-B06D-F80EE527DD49}">
          <p14:sldIdLst>
            <p14:sldId id="256"/>
            <p14:sldId id="388"/>
            <p14:sldId id="390"/>
            <p14:sldId id="3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wicz, Tina M" initials="PTM" lastIdx="3" clrIdx="0">
    <p:extLst>
      <p:ext uri="{19B8F6BF-5375-455C-9EA6-DF929625EA0E}">
        <p15:presenceInfo xmlns:p15="http://schemas.microsoft.com/office/powerpoint/2012/main" userId="S::tina.pawicz@evoqua.com::42011b6d-1042-43f3-ba40-c3cdd9a2b2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85958"/>
    <a:srgbClr val="949494"/>
    <a:srgbClr val="4D4D4F"/>
    <a:srgbClr val="000000"/>
    <a:srgbClr val="929392"/>
    <a:srgbClr val="DEDEDE"/>
    <a:srgbClr val="2DBBDD"/>
    <a:srgbClr val="0A3E53"/>
    <a:srgbClr val="284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6462"/>
  </p:normalViewPr>
  <p:slideViewPr>
    <p:cSldViewPr snapToGrid="0" snapToObjects="1">
      <p:cViewPr varScale="1">
        <p:scale>
          <a:sx n="86" d="100"/>
          <a:sy n="86" d="100"/>
        </p:scale>
        <p:origin x="562"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A17FD6-B0FF-4376-88A1-71ECFC61A4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5839CF-C983-4408-9E42-9AD70E2CC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89CA3-2999-4C99-90A0-9D22916DAF39}" type="datetimeFigureOut">
              <a:rPr lang="en-US" smtClean="0"/>
              <a:t>2/2/2022</a:t>
            </a:fld>
            <a:endParaRPr lang="en-US"/>
          </a:p>
        </p:txBody>
      </p:sp>
      <p:sp>
        <p:nvSpPr>
          <p:cNvPr id="4" name="Footer Placeholder 3">
            <a:extLst>
              <a:ext uri="{FF2B5EF4-FFF2-40B4-BE49-F238E27FC236}">
                <a16:creationId xmlns:a16="http://schemas.microsoft.com/office/drawing/2014/main" id="{12BD9D30-D214-4D7C-8F49-51DABCBC2F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2EFC61-A82E-440D-A3EC-0F530893E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312BD3-73F1-4822-A8DA-1EEC32C81C2D}" type="slidenum">
              <a:rPr lang="en-US" smtClean="0"/>
              <a:t>‹#›</a:t>
            </a:fld>
            <a:endParaRPr lang="en-US"/>
          </a:p>
        </p:txBody>
      </p:sp>
    </p:spTree>
    <p:extLst>
      <p:ext uri="{BB962C8B-B14F-4D97-AF65-F5344CB8AC3E}">
        <p14:creationId xmlns:p14="http://schemas.microsoft.com/office/powerpoint/2010/main" val="182179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5491-F869-489E-BB89-2E3C0EA263B1}"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36A7C-E626-4914-98C1-4733A41BEADF}" type="slidenum">
              <a:rPr lang="en-US" smtClean="0"/>
              <a:t>‹#›</a:t>
            </a:fld>
            <a:endParaRPr lang="en-US"/>
          </a:p>
        </p:txBody>
      </p:sp>
    </p:spTree>
    <p:extLst>
      <p:ext uri="{BB962C8B-B14F-4D97-AF65-F5344CB8AC3E}">
        <p14:creationId xmlns:p14="http://schemas.microsoft.com/office/powerpoint/2010/main" val="147174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5DB2E-34DF-6D4E-89DD-FCCBA75040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82701" y="2237876"/>
            <a:ext cx="4234179" cy="1453696"/>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cap="all" spc="400" baseline="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Tree>
    <p:extLst>
      <p:ext uri="{BB962C8B-B14F-4D97-AF65-F5344CB8AC3E}">
        <p14:creationId xmlns:p14="http://schemas.microsoft.com/office/powerpoint/2010/main" val="355246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Images -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10E1A9-32FF-AD4B-9438-C5AAEDB3C2F5}"/>
              </a:ext>
            </a:extLst>
          </p:cNvPr>
          <p:cNvSpPr>
            <a:spLocks noGrp="1"/>
          </p:cNvSpPr>
          <p:nvPr>
            <p:ph type="pic" sz="quarter" idx="11"/>
          </p:nvPr>
        </p:nvSpPr>
        <p:spPr>
          <a:xfrm>
            <a:off x="3332903" y="2779713"/>
            <a:ext cx="2533650" cy="1298575"/>
          </a:xfrm>
          <a:prstGeom prst="rect">
            <a:avLst/>
          </a:prstGeom>
        </p:spPr>
        <p:txBody>
          <a:bodyPr anchor="ctr" anchorCtr="0"/>
          <a:lstStyle>
            <a:lvl1pPr algn="ctr">
              <a:defRPr/>
            </a:lvl1pPr>
          </a:lstStyle>
          <a:p>
            <a:r>
              <a:rPr lang="en-US"/>
              <a:t>Click icon to add picture</a:t>
            </a:r>
          </a:p>
        </p:txBody>
      </p:sp>
      <p:sp>
        <p:nvSpPr>
          <p:cNvPr id="17" name="Picture Placeholder 2">
            <a:extLst>
              <a:ext uri="{FF2B5EF4-FFF2-40B4-BE49-F238E27FC236}">
                <a16:creationId xmlns:a16="http://schemas.microsoft.com/office/drawing/2014/main" id="{073E7146-03BB-7F45-8A84-ECBE3957384C}"/>
              </a:ext>
            </a:extLst>
          </p:cNvPr>
          <p:cNvSpPr>
            <a:spLocks noGrp="1"/>
          </p:cNvSpPr>
          <p:nvPr>
            <p:ph type="pic" sz="quarter" idx="12"/>
          </p:nvPr>
        </p:nvSpPr>
        <p:spPr>
          <a:xfrm>
            <a:off x="6076526" y="2779712"/>
            <a:ext cx="2533650" cy="1298575"/>
          </a:xfrm>
          <a:prstGeom prst="rect">
            <a:avLst/>
          </a:prstGeom>
        </p:spPr>
        <p:txBody>
          <a:bodyPr anchor="ctr" anchorCtr="0"/>
          <a:lstStyle>
            <a:lvl1pPr algn="ctr">
              <a:defRPr/>
            </a:lvl1pPr>
          </a:lstStyle>
          <a:p>
            <a:r>
              <a:rPr lang="en-US"/>
              <a:t>Click icon to add picture</a:t>
            </a:r>
          </a:p>
        </p:txBody>
      </p:sp>
      <p:sp>
        <p:nvSpPr>
          <p:cNvPr id="18" name="Picture Placeholder 2">
            <a:extLst>
              <a:ext uri="{FF2B5EF4-FFF2-40B4-BE49-F238E27FC236}">
                <a16:creationId xmlns:a16="http://schemas.microsoft.com/office/drawing/2014/main" id="{DFAE914A-44EF-4643-A581-CF7BFFA4AEDF}"/>
              </a:ext>
            </a:extLst>
          </p:cNvPr>
          <p:cNvSpPr>
            <a:spLocks noGrp="1"/>
          </p:cNvSpPr>
          <p:nvPr>
            <p:ph type="pic" sz="quarter" idx="13"/>
          </p:nvPr>
        </p:nvSpPr>
        <p:spPr>
          <a:xfrm>
            <a:off x="8820150" y="2774660"/>
            <a:ext cx="2533650" cy="1298575"/>
          </a:xfrm>
          <a:prstGeom prst="rect">
            <a:avLst/>
          </a:prstGeom>
        </p:spPr>
        <p:txBody>
          <a:bodyPr anchor="ctr" anchorCtr="0"/>
          <a:lstStyle>
            <a:lvl1pPr algn="ctr">
              <a:defRPr/>
            </a:lvl1pPr>
          </a:lstStyle>
          <a:p>
            <a:r>
              <a:rPr lang="en-US"/>
              <a:t>Click icon to add picture</a:t>
            </a:r>
          </a:p>
        </p:txBody>
      </p:sp>
      <p:sp>
        <p:nvSpPr>
          <p:cNvPr id="19" name="Picture Placeholder 2">
            <a:extLst>
              <a:ext uri="{FF2B5EF4-FFF2-40B4-BE49-F238E27FC236}">
                <a16:creationId xmlns:a16="http://schemas.microsoft.com/office/drawing/2014/main" id="{E8B698CB-9156-AD4C-A57A-B85BE3D96950}"/>
              </a:ext>
            </a:extLst>
          </p:cNvPr>
          <p:cNvSpPr>
            <a:spLocks noGrp="1"/>
          </p:cNvSpPr>
          <p:nvPr>
            <p:ph type="pic" sz="quarter" idx="14"/>
          </p:nvPr>
        </p:nvSpPr>
        <p:spPr>
          <a:xfrm>
            <a:off x="589280" y="2779437"/>
            <a:ext cx="2533650" cy="1298575"/>
          </a:xfrm>
          <a:prstGeom prst="rect">
            <a:avLst/>
          </a:prstGeom>
        </p:spPr>
        <p:txBody>
          <a:bodyPr anchor="ctr" anchorCtr="0"/>
          <a:lstStyle>
            <a:lvl1pPr algn="ctr">
              <a:defRPr/>
            </a:lvl1pPr>
          </a:lstStyle>
          <a:p>
            <a:r>
              <a:rPr lang="en-US"/>
              <a:t>Click icon to add picture</a:t>
            </a:r>
          </a:p>
        </p:txBody>
      </p:sp>
      <p:sp>
        <p:nvSpPr>
          <p:cNvPr id="21" name="Text Placeholder 20">
            <a:extLst>
              <a:ext uri="{FF2B5EF4-FFF2-40B4-BE49-F238E27FC236}">
                <a16:creationId xmlns:a16="http://schemas.microsoft.com/office/drawing/2014/main" id="{D009EE27-E017-034C-AF3F-D1CD7CDCA197}"/>
              </a:ext>
            </a:extLst>
          </p:cNvPr>
          <p:cNvSpPr>
            <a:spLocks noGrp="1"/>
          </p:cNvSpPr>
          <p:nvPr>
            <p:ph type="body" sz="quarter" idx="15" hasCustomPrompt="1"/>
          </p:nvPr>
        </p:nvSpPr>
        <p:spPr>
          <a:xfrm>
            <a:off x="3332163"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2" name="Text Placeholder 20">
            <a:extLst>
              <a:ext uri="{FF2B5EF4-FFF2-40B4-BE49-F238E27FC236}">
                <a16:creationId xmlns:a16="http://schemas.microsoft.com/office/drawing/2014/main" id="{2ED37909-7CED-DF46-940C-91C1E8BCC3B0}"/>
              </a:ext>
            </a:extLst>
          </p:cNvPr>
          <p:cNvSpPr>
            <a:spLocks noGrp="1"/>
          </p:cNvSpPr>
          <p:nvPr>
            <p:ph type="body" sz="quarter" idx="16" hasCustomPrompt="1"/>
          </p:nvPr>
        </p:nvSpPr>
        <p:spPr>
          <a:xfrm>
            <a:off x="58928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3" name="Text Placeholder 20">
            <a:extLst>
              <a:ext uri="{FF2B5EF4-FFF2-40B4-BE49-F238E27FC236}">
                <a16:creationId xmlns:a16="http://schemas.microsoft.com/office/drawing/2014/main" id="{30C4F7ED-D242-6A4D-8062-5FAF2249D1AB}"/>
              </a:ext>
            </a:extLst>
          </p:cNvPr>
          <p:cNvSpPr>
            <a:spLocks noGrp="1"/>
          </p:cNvSpPr>
          <p:nvPr>
            <p:ph type="body" sz="quarter" idx="17" hasCustomPrompt="1"/>
          </p:nvPr>
        </p:nvSpPr>
        <p:spPr>
          <a:xfrm>
            <a:off x="6075046"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4" name="Text Placeholder 20">
            <a:extLst>
              <a:ext uri="{FF2B5EF4-FFF2-40B4-BE49-F238E27FC236}">
                <a16:creationId xmlns:a16="http://schemas.microsoft.com/office/drawing/2014/main" id="{89EA2A57-09A8-EE42-9E8B-30D7E55D0648}"/>
              </a:ext>
            </a:extLst>
          </p:cNvPr>
          <p:cNvSpPr>
            <a:spLocks noGrp="1"/>
          </p:cNvSpPr>
          <p:nvPr>
            <p:ph type="body" sz="quarter" idx="18" hasCustomPrompt="1"/>
          </p:nvPr>
        </p:nvSpPr>
        <p:spPr>
          <a:xfrm>
            <a:off x="882015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5" name="Title 1">
            <a:extLst>
              <a:ext uri="{FF2B5EF4-FFF2-40B4-BE49-F238E27FC236}">
                <a16:creationId xmlns:a16="http://schemas.microsoft.com/office/drawing/2014/main" id="{FBE652B7-9312-3C4D-B457-AD1DEE40B4BA}"/>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rgbClr val="073D53"/>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26" name="Text Placeholder 9">
            <a:extLst>
              <a:ext uri="{FF2B5EF4-FFF2-40B4-BE49-F238E27FC236}">
                <a16:creationId xmlns:a16="http://schemas.microsoft.com/office/drawing/2014/main" id="{00A03E3C-191F-134B-B45D-BADDE7D53273}"/>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rgbClr val="39C0E0"/>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149543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2B3153-BFA0-E848-B9EF-A485A715E25A}"/>
              </a:ext>
            </a:extLst>
          </p:cNvPr>
          <p:cNvSpPr>
            <a:spLocks noGrp="1"/>
          </p:cNvSpPr>
          <p:nvPr>
            <p:ph type="pic" sz="quarter" idx="10"/>
          </p:nvPr>
        </p:nvSpPr>
        <p:spPr>
          <a:xfrm>
            <a:off x="0" y="0"/>
            <a:ext cx="12192000" cy="6858000"/>
          </a:xfrm>
          <a:prstGeom prst="rect">
            <a:avLst/>
          </a:prstGeom>
        </p:spPr>
        <p:txBody>
          <a:bodyPr anchor="ctr" anchorCtr="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38084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7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allace &amp; Tiernan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C42940-567E-4A99-851F-E2CC1FB910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descr="A picture containing drawing&#10;&#10;Description automatically generated">
            <a:extLst>
              <a:ext uri="{FF2B5EF4-FFF2-40B4-BE49-F238E27FC236}">
                <a16:creationId xmlns:a16="http://schemas.microsoft.com/office/drawing/2014/main" id="{7B7EBCDD-BA72-4B4B-BA75-8D5B83C56559}"/>
              </a:ext>
            </a:extLst>
          </p:cNvPr>
          <p:cNvPicPr>
            <a:picLocks noChangeAspect="1"/>
          </p:cNvPicPr>
          <p:nvPr userDrawn="1"/>
        </p:nvPicPr>
        <p:blipFill>
          <a:blip r:embed="rId4"/>
          <a:stretch>
            <a:fillRect/>
          </a:stretch>
        </p:blipFill>
        <p:spPr>
          <a:xfrm>
            <a:off x="568636" y="2345447"/>
            <a:ext cx="5343559" cy="1298250"/>
          </a:xfrm>
          <a:prstGeom prst="rect">
            <a:avLst/>
          </a:prstGeom>
        </p:spPr>
      </p:pic>
    </p:spTree>
    <p:extLst>
      <p:ext uri="{BB962C8B-B14F-4D97-AF65-F5344CB8AC3E}">
        <p14:creationId xmlns:p14="http://schemas.microsoft.com/office/powerpoint/2010/main" val="313776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DI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C93A0E-E5D8-4282-8916-E4D08F9E99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879925" y="2326066"/>
            <a:ext cx="3431896" cy="1298250"/>
          </a:xfrm>
          <a:prstGeom prst="rect">
            <a:avLst/>
          </a:prstGeom>
        </p:spPr>
      </p:pic>
    </p:spTree>
    <p:extLst>
      <p:ext uri="{BB962C8B-B14F-4D97-AF65-F5344CB8AC3E}">
        <p14:creationId xmlns:p14="http://schemas.microsoft.com/office/powerpoint/2010/main" val="387594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tg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14BC54-F08F-4FFE-B30B-B183251FD4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771858" y="2412037"/>
            <a:ext cx="3773553" cy="1147716"/>
          </a:xfrm>
          <a:prstGeom prst="rect">
            <a:avLst/>
          </a:prstGeom>
        </p:spPr>
      </p:pic>
    </p:spTree>
    <p:extLst>
      <p:ext uri="{BB962C8B-B14F-4D97-AF65-F5344CB8AC3E}">
        <p14:creationId xmlns:p14="http://schemas.microsoft.com/office/powerpoint/2010/main" val="51631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vc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080240-D1A4-4AB5-9ABA-376304469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537919" y="2273443"/>
            <a:ext cx="2416455" cy="1403496"/>
          </a:xfrm>
          <a:prstGeom prst="rect">
            <a:avLst/>
          </a:prstGeom>
        </p:spPr>
      </p:pic>
    </p:spTree>
    <p:extLst>
      <p:ext uri="{BB962C8B-B14F-4D97-AF65-F5344CB8AC3E}">
        <p14:creationId xmlns:p14="http://schemas.microsoft.com/office/powerpoint/2010/main" val="3874132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vrex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C4C921-1DE8-4F00-8523-2E1677343A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468880" y="2247259"/>
            <a:ext cx="2643427" cy="1455863"/>
          </a:xfrm>
          <a:prstGeom prst="rect">
            <a:avLst/>
          </a:prstGeom>
        </p:spPr>
      </p:pic>
    </p:spTree>
    <p:extLst>
      <p:ext uri="{BB962C8B-B14F-4D97-AF65-F5344CB8AC3E}">
        <p14:creationId xmlns:p14="http://schemas.microsoft.com/office/powerpoint/2010/main" val="2653576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gnet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98306A-9422-45BB-8000-6544E8AD58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748146" y="2514595"/>
            <a:ext cx="5019202" cy="921191"/>
          </a:xfrm>
          <a:prstGeom prst="rect">
            <a:avLst/>
          </a:prstGeom>
        </p:spPr>
      </p:pic>
    </p:spTree>
    <p:extLst>
      <p:ext uri="{BB962C8B-B14F-4D97-AF65-F5344CB8AC3E}">
        <p14:creationId xmlns:p14="http://schemas.microsoft.com/office/powerpoint/2010/main" val="364465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B31234-D8DD-4CDB-B61E-18F4A545B2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583028" y="2431986"/>
            <a:ext cx="3871745" cy="1086410"/>
          </a:xfrm>
          <a:prstGeom prst="rect">
            <a:avLst/>
          </a:prstGeom>
        </p:spPr>
      </p:pic>
    </p:spTree>
    <p:extLst>
      <p:ext uri="{BB962C8B-B14F-4D97-AF65-F5344CB8AC3E}">
        <p14:creationId xmlns:p14="http://schemas.microsoft.com/office/powerpoint/2010/main" val="260035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F32B-450A-9047-B9FF-F6DA7A53398B}"/>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107645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E2327C98-308F-AA41-916A-1D985D3DC0C0}"/>
              </a:ext>
            </a:extLst>
          </p:cNvPr>
          <p:cNvSpPr>
            <a:spLocks noGrp="1"/>
          </p:cNvSpPr>
          <p:nvPr>
            <p:ph type="body" sz="quarter" idx="10" hasCustomPrompt="1"/>
          </p:nvPr>
        </p:nvSpPr>
        <p:spPr>
          <a:xfrm>
            <a:off x="589280" y="1064010"/>
            <a:ext cx="10764520" cy="265760"/>
          </a:xfrm>
          <a:prstGeom prst="rect">
            <a:avLst/>
          </a:prstGeom>
        </p:spPr>
        <p:txBody>
          <a:bodyPr bIns="0"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820529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F6E363-0E68-4C65-AAC1-9CA1CACEEC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640982" y="2407108"/>
            <a:ext cx="3753973" cy="1136165"/>
          </a:xfrm>
          <a:prstGeom prst="rect">
            <a:avLst/>
          </a:prstGeom>
        </p:spPr>
      </p:pic>
    </p:spTree>
    <p:extLst>
      <p:ext uri="{BB962C8B-B14F-4D97-AF65-F5344CB8AC3E}">
        <p14:creationId xmlns:p14="http://schemas.microsoft.com/office/powerpoint/2010/main" val="152148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79E30F-BA4A-094D-9B30-30E20FC99B07}"/>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1" name="Text Placeholder 9">
            <a:extLst>
              <a:ext uri="{FF2B5EF4-FFF2-40B4-BE49-F238E27FC236}">
                <a16:creationId xmlns:a16="http://schemas.microsoft.com/office/drawing/2014/main" id="{4ACA11F1-B2B0-0A44-9204-EF743C78956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365090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t Callou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DB5AD-F8C1-1A4A-AB1E-CAC5A63B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96" b="7534"/>
          <a:stretch/>
        </p:blipFill>
        <p:spPr>
          <a:xfrm>
            <a:off x="1" y="0"/>
            <a:ext cx="12192000" cy="6858000"/>
          </a:xfrm>
          <a:prstGeom prst="rect">
            <a:avLst/>
          </a:prstGeom>
        </p:spPr>
      </p:pic>
      <p:cxnSp>
        <p:nvCxnSpPr>
          <p:cNvPr id="7" name="Straight Connector 6">
            <a:extLst>
              <a:ext uri="{FF2B5EF4-FFF2-40B4-BE49-F238E27FC236}">
                <a16:creationId xmlns:a16="http://schemas.microsoft.com/office/drawing/2014/main" id="{FEFC717D-1681-9D4D-B34D-A08103C7C815}"/>
              </a:ext>
            </a:extLst>
          </p:cNvPr>
          <p:cNvCxnSpPr/>
          <p:nvPr userDrawn="1"/>
        </p:nvCxnSpPr>
        <p:spPr>
          <a:xfrm>
            <a:off x="2148841" y="1983945"/>
            <a:ext cx="789432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C3D08E1-B59C-CA47-9B19-B6E44C2A3B7C}"/>
              </a:ext>
            </a:extLst>
          </p:cNvPr>
          <p:cNvSpPr>
            <a:spLocks noGrp="1"/>
          </p:cNvSpPr>
          <p:nvPr>
            <p:ph type="body" sz="quarter" idx="11" hasCustomPrompt="1"/>
          </p:nvPr>
        </p:nvSpPr>
        <p:spPr>
          <a:xfrm>
            <a:off x="2038013" y="2449654"/>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11" name="Text Placeholder 9">
            <a:extLst>
              <a:ext uri="{FF2B5EF4-FFF2-40B4-BE49-F238E27FC236}">
                <a16:creationId xmlns:a16="http://schemas.microsoft.com/office/drawing/2014/main" id="{9C0C165A-4967-B746-8521-4CE59E5AE614}"/>
              </a:ext>
            </a:extLst>
          </p:cNvPr>
          <p:cNvSpPr>
            <a:spLocks noGrp="1"/>
          </p:cNvSpPr>
          <p:nvPr>
            <p:ph type="body" sz="quarter" idx="12" hasCustomPrompt="1"/>
          </p:nvPr>
        </p:nvSpPr>
        <p:spPr>
          <a:xfrm>
            <a:off x="2038014" y="3360789"/>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2" name="Text Placeholder 9">
            <a:extLst>
              <a:ext uri="{FF2B5EF4-FFF2-40B4-BE49-F238E27FC236}">
                <a16:creationId xmlns:a16="http://schemas.microsoft.com/office/drawing/2014/main" id="{5E4FC161-FCCF-5343-8452-8D5B6173A53D}"/>
              </a:ext>
            </a:extLst>
          </p:cNvPr>
          <p:cNvSpPr>
            <a:spLocks noGrp="1"/>
          </p:cNvSpPr>
          <p:nvPr>
            <p:ph type="body" sz="quarter" idx="13" hasCustomPrompt="1"/>
          </p:nvPr>
        </p:nvSpPr>
        <p:spPr>
          <a:xfrm>
            <a:off x="4858545" y="2430071"/>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3" name="Text Placeholder 9">
            <a:extLst>
              <a:ext uri="{FF2B5EF4-FFF2-40B4-BE49-F238E27FC236}">
                <a16:creationId xmlns:a16="http://schemas.microsoft.com/office/drawing/2014/main" id="{C47B822E-F2DD-754C-ABF1-9B11176F25F0}"/>
              </a:ext>
            </a:extLst>
          </p:cNvPr>
          <p:cNvSpPr>
            <a:spLocks noGrp="1"/>
          </p:cNvSpPr>
          <p:nvPr>
            <p:ph type="body" sz="quarter" idx="14" hasCustomPrompt="1"/>
          </p:nvPr>
        </p:nvSpPr>
        <p:spPr>
          <a:xfrm>
            <a:off x="4858546" y="3341206"/>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4" name="Text Placeholder 9">
            <a:extLst>
              <a:ext uri="{FF2B5EF4-FFF2-40B4-BE49-F238E27FC236}">
                <a16:creationId xmlns:a16="http://schemas.microsoft.com/office/drawing/2014/main" id="{B1162B22-74FC-AC4E-A5DD-47C984DC8FD3}"/>
              </a:ext>
            </a:extLst>
          </p:cNvPr>
          <p:cNvSpPr>
            <a:spLocks noGrp="1"/>
          </p:cNvSpPr>
          <p:nvPr>
            <p:ph type="body" sz="quarter" idx="15" hasCustomPrompt="1"/>
          </p:nvPr>
        </p:nvSpPr>
        <p:spPr>
          <a:xfrm>
            <a:off x="7679073" y="2443547"/>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5" name="Text Placeholder 9">
            <a:extLst>
              <a:ext uri="{FF2B5EF4-FFF2-40B4-BE49-F238E27FC236}">
                <a16:creationId xmlns:a16="http://schemas.microsoft.com/office/drawing/2014/main" id="{98B89886-18DF-4440-A082-F067CF90AC5F}"/>
              </a:ext>
            </a:extLst>
          </p:cNvPr>
          <p:cNvSpPr>
            <a:spLocks noGrp="1"/>
          </p:cNvSpPr>
          <p:nvPr>
            <p:ph type="body" sz="quarter" idx="16" hasCustomPrompt="1"/>
          </p:nvPr>
        </p:nvSpPr>
        <p:spPr>
          <a:xfrm>
            <a:off x="7679073" y="3354682"/>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6" name="Text Placeholder 9">
            <a:extLst>
              <a:ext uri="{FF2B5EF4-FFF2-40B4-BE49-F238E27FC236}">
                <a16:creationId xmlns:a16="http://schemas.microsoft.com/office/drawing/2014/main" id="{DE6E938C-1338-284C-90C1-3731BA5B98D4}"/>
              </a:ext>
            </a:extLst>
          </p:cNvPr>
          <p:cNvSpPr>
            <a:spLocks noGrp="1"/>
          </p:cNvSpPr>
          <p:nvPr>
            <p:ph type="body" sz="quarter" idx="17" hasCustomPrompt="1"/>
          </p:nvPr>
        </p:nvSpPr>
        <p:spPr>
          <a:xfrm>
            <a:off x="3364986" y="4225952"/>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7" name="Text Placeholder 9">
            <a:extLst>
              <a:ext uri="{FF2B5EF4-FFF2-40B4-BE49-F238E27FC236}">
                <a16:creationId xmlns:a16="http://schemas.microsoft.com/office/drawing/2014/main" id="{11828E3E-A11D-DD44-B36A-10C667F81D89}"/>
              </a:ext>
            </a:extLst>
          </p:cNvPr>
          <p:cNvSpPr>
            <a:spLocks noGrp="1"/>
          </p:cNvSpPr>
          <p:nvPr>
            <p:ph type="body" sz="quarter" idx="18" hasCustomPrompt="1"/>
          </p:nvPr>
        </p:nvSpPr>
        <p:spPr>
          <a:xfrm>
            <a:off x="3364986" y="5137087"/>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28" name="Text Placeholder 9">
            <a:extLst>
              <a:ext uri="{FF2B5EF4-FFF2-40B4-BE49-F238E27FC236}">
                <a16:creationId xmlns:a16="http://schemas.microsoft.com/office/drawing/2014/main" id="{C69748D1-799C-A046-A62F-26B1B2BCDFF6}"/>
              </a:ext>
            </a:extLst>
          </p:cNvPr>
          <p:cNvSpPr>
            <a:spLocks noGrp="1"/>
          </p:cNvSpPr>
          <p:nvPr>
            <p:ph type="body" sz="quarter" idx="19" hasCustomPrompt="1"/>
          </p:nvPr>
        </p:nvSpPr>
        <p:spPr>
          <a:xfrm>
            <a:off x="6128897" y="4239428"/>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9" name="Text Placeholder 9">
            <a:extLst>
              <a:ext uri="{FF2B5EF4-FFF2-40B4-BE49-F238E27FC236}">
                <a16:creationId xmlns:a16="http://schemas.microsoft.com/office/drawing/2014/main" id="{98A27648-E2C1-C14A-9856-1470964C2150}"/>
              </a:ext>
            </a:extLst>
          </p:cNvPr>
          <p:cNvSpPr>
            <a:spLocks noGrp="1"/>
          </p:cNvSpPr>
          <p:nvPr>
            <p:ph type="body" sz="quarter" idx="20" hasCustomPrompt="1"/>
          </p:nvPr>
        </p:nvSpPr>
        <p:spPr>
          <a:xfrm>
            <a:off x="6128897" y="5150563"/>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30" name="Title 1">
            <a:extLst>
              <a:ext uri="{FF2B5EF4-FFF2-40B4-BE49-F238E27FC236}">
                <a16:creationId xmlns:a16="http://schemas.microsoft.com/office/drawing/2014/main" id="{FB230CD2-6E86-A146-82BF-447138BC7D4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ctr" defTabSz="914400" rtl="0" eaLnBrk="1" latinLnBrk="0" hangingPunct="1">
              <a:defRPr lang="en-US" sz="2800"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Title Style</a:t>
            </a:r>
          </a:p>
        </p:txBody>
      </p:sp>
      <p:sp>
        <p:nvSpPr>
          <p:cNvPr id="31" name="Text Placeholder 9">
            <a:extLst>
              <a:ext uri="{FF2B5EF4-FFF2-40B4-BE49-F238E27FC236}">
                <a16:creationId xmlns:a16="http://schemas.microsoft.com/office/drawing/2014/main" id="{39515DDF-BB97-214B-86F7-8F2F46CBB87C}"/>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ctr" defTabSz="914400" rtl="0" eaLnBrk="1" latinLnBrk="0" hangingPunct="1">
              <a:defRPr lang="en-US" sz="18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426759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55067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6584950" y="1737974"/>
            <a:ext cx="5607050" cy="4039466"/>
          </a:xfrm>
          <a:prstGeom prst="rect">
            <a:avLst/>
          </a:prstGeom>
        </p:spPr>
        <p:txBody>
          <a:bodyPr anchor="ctr" anchorCtr="0"/>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5684A145-3B1A-6C4E-8EC0-7841AFD9C1E3}"/>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9" name="Text Placeholder 9">
            <a:extLst>
              <a:ext uri="{FF2B5EF4-FFF2-40B4-BE49-F238E27FC236}">
                <a16:creationId xmlns:a16="http://schemas.microsoft.com/office/drawing/2014/main" id="{8DBA9A1C-618A-B54E-BB18-0DA0477688D0}"/>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2647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mages -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79" y="1737974"/>
            <a:ext cx="7196975"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8128000" y="1764368"/>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83F6A404-D2EB-864A-AD6F-EC52935F05C0}"/>
              </a:ext>
            </a:extLst>
          </p:cNvPr>
          <p:cNvSpPr>
            <a:spLocks noGrp="1"/>
          </p:cNvSpPr>
          <p:nvPr>
            <p:ph type="pic" sz="quarter" idx="12"/>
          </p:nvPr>
        </p:nvSpPr>
        <p:spPr>
          <a:xfrm>
            <a:off x="8128000" y="4000401"/>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11" name="Title 1">
            <a:extLst>
              <a:ext uri="{FF2B5EF4-FFF2-40B4-BE49-F238E27FC236}">
                <a16:creationId xmlns:a16="http://schemas.microsoft.com/office/drawing/2014/main" id="{9FFBE98C-6F15-894D-A550-F9D4C8B145F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2" name="Text Placeholder 9">
            <a:extLst>
              <a:ext uri="{FF2B5EF4-FFF2-40B4-BE49-F238E27FC236}">
                <a16:creationId xmlns:a16="http://schemas.microsoft.com/office/drawing/2014/main" id="{5DE3F55D-67F1-DC49-A1F0-58F40E6A7DB7}"/>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5114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s -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25BC89-4B33-0B41-A469-7FC3D96AE7FE}"/>
              </a:ext>
            </a:extLst>
          </p:cNvPr>
          <p:cNvSpPr>
            <a:spLocks noGrp="1"/>
          </p:cNvSpPr>
          <p:nvPr>
            <p:ph type="pic" sz="quarter" idx="11"/>
          </p:nvPr>
        </p:nvSpPr>
        <p:spPr>
          <a:xfrm>
            <a:off x="58928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2" name="Picture Placeholder 2">
            <a:extLst>
              <a:ext uri="{FF2B5EF4-FFF2-40B4-BE49-F238E27FC236}">
                <a16:creationId xmlns:a16="http://schemas.microsoft.com/office/drawing/2014/main" id="{FC531660-2764-AA4D-AB0B-39E174325B27}"/>
              </a:ext>
            </a:extLst>
          </p:cNvPr>
          <p:cNvSpPr>
            <a:spLocks noGrp="1"/>
          </p:cNvSpPr>
          <p:nvPr>
            <p:ph type="pic" sz="quarter" idx="12"/>
          </p:nvPr>
        </p:nvSpPr>
        <p:spPr>
          <a:xfrm>
            <a:off x="451104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3" name="Picture Placeholder 2">
            <a:extLst>
              <a:ext uri="{FF2B5EF4-FFF2-40B4-BE49-F238E27FC236}">
                <a16:creationId xmlns:a16="http://schemas.microsoft.com/office/drawing/2014/main" id="{58031F83-DF47-C842-8D87-A57EE17CF3AA}"/>
              </a:ext>
            </a:extLst>
          </p:cNvPr>
          <p:cNvSpPr>
            <a:spLocks noGrp="1"/>
          </p:cNvSpPr>
          <p:nvPr>
            <p:ph type="pic" sz="quarter" idx="13"/>
          </p:nvPr>
        </p:nvSpPr>
        <p:spPr>
          <a:xfrm>
            <a:off x="8432800" y="2246647"/>
            <a:ext cx="2921000" cy="1811337"/>
          </a:xfrm>
          <a:prstGeom prst="rect">
            <a:avLst/>
          </a:prstGeom>
        </p:spPr>
        <p:txBody>
          <a:bodyPr anchor="ctr" anchorCtr="0">
            <a:noAutofit/>
          </a:bodyPr>
          <a:lstStyle>
            <a:lvl1pPr algn="ctr">
              <a:defRPr/>
            </a:lvl1pPr>
          </a:lstStyle>
          <a:p>
            <a:r>
              <a:rPr lang="en-US"/>
              <a:t>Click icon to add picture</a:t>
            </a:r>
          </a:p>
        </p:txBody>
      </p:sp>
      <p:sp>
        <p:nvSpPr>
          <p:cNvPr id="15" name="Text Placeholder 14">
            <a:extLst>
              <a:ext uri="{FF2B5EF4-FFF2-40B4-BE49-F238E27FC236}">
                <a16:creationId xmlns:a16="http://schemas.microsoft.com/office/drawing/2014/main" id="{767A4A5F-F817-704A-99FB-19EA93FB91B4}"/>
              </a:ext>
            </a:extLst>
          </p:cNvPr>
          <p:cNvSpPr>
            <a:spLocks noGrp="1"/>
          </p:cNvSpPr>
          <p:nvPr>
            <p:ph type="body" sz="quarter" idx="14" hasCustomPrompt="1"/>
          </p:nvPr>
        </p:nvSpPr>
        <p:spPr>
          <a:xfrm>
            <a:off x="620396"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6" name="Text Placeholder 14">
            <a:extLst>
              <a:ext uri="{FF2B5EF4-FFF2-40B4-BE49-F238E27FC236}">
                <a16:creationId xmlns:a16="http://schemas.microsoft.com/office/drawing/2014/main" id="{E6D142CD-DC6F-6A40-B29E-37C9CFAD5639}"/>
              </a:ext>
            </a:extLst>
          </p:cNvPr>
          <p:cNvSpPr>
            <a:spLocks noGrp="1"/>
          </p:cNvSpPr>
          <p:nvPr>
            <p:ph type="body" sz="quarter" idx="15" hasCustomPrompt="1"/>
          </p:nvPr>
        </p:nvSpPr>
        <p:spPr>
          <a:xfrm>
            <a:off x="4511040"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7" name="Text Placeholder 14">
            <a:extLst>
              <a:ext uri="{FF2B5EF4-FFF2-40B4-BE49-F238E27FC236}">
                <a16:creationId xmlns:a16="http://schemas.microsoft.com/office/drawing/2014/main" id="{AC9F7719-2582-644E-AEA0-02A232CBF113}"/>
              </a:ext>
            </a:extLst>
          </p:cNvPr>
          <p:cNvSpPr>
            <a:spLocks noGrp="1"/>
          </p:cNvSpPr>
          <p:nvPr>
            <p:ph type="body" sz="quarter" idx="16" hasCustomPrompt="1"/>
          </p:nvPr>
        </p:nvSpPr>
        <p:spPr>
          <a:xfrm>
            <a:off x="8432800" y="4660766"/>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8" name="Text Placeholder 14">
            <a:extLst>
              <a:ext uri="{FF2B5EF4-FFF2-40B4-BE49-F238E27FC236}">
                <a16:creationId xmlns:a16="http://schemas.microsoft.com/office/drawing/2014/main" id="{8448AB71-2D7F-7A4F-B251-BE033EAC01EC}"/>
              </a:ext>
            </a:extLst>
          </p:cNvPr>
          <p:cNvSpPr>
            <a:spLocks noGrp="1"/>
          </p:cNvSpPr>
          <p:nvPr>
            <p:ph type="body" sz="quarter" idx="17" hasCustomPrompt="1"/>
          </p:nvPr>
        </p:nvSpPr>
        <p:spPr>
          <a:xfrm>
            <a:off x="620396"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9" name="Text Placeholder 14">
            <a:extLst>
              <a:ext uri="{FF2B5EF4-FFF2-40B4-BE49-F238E27FC236}">
                <a16:creationId xmlns:a16="http://schemas.microsoft.com/office/drawing/2014/main" id="{551031AA-C724-CE4F-A738-4BADA5234968}"/>
              </a:ext>
            </a:extLst>
          </p:cNvPr>
          <p:cNvSpPr>
            <a:spLocks noGrp="1"/>
          </p:cNvSpPr>
          <p:nvPr>
            <p:ph type="body" sz="quarter" idx="18" hasCustomPrompt="1"/>
          </p:nvPr>
        </p:nvSpPr>
        <p:spPr>
          <a:xfrm>
            <a:off x="451104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0" name="Text Placeholder 14">
            <a:extLst>
              <a:ext uri="{FF2B5EF4-FFF2-40B4-BE49-F238E27FC236}">
                <a16:creationId xmlns:a16="http://schemas.microsoft.com/office/drawing/2014/main" id="{FD15F4F2-4CC2-C540-B48A-D28D4498D7E0}"/>
              </a:ext>
            </a:extLst>
          </p:cNvPr>
          <p:cNvSpPr>
            <a:spLocks noGrp="1"/>
          </p:cNvSpPr>
          <p:nvPr>
            <p:ph type="body" sz="quarter" idx="19" hasCustomPrompt="1"/>
          </p:nvPr>
        </p:nvSpPr>
        <p:spPr>
          <a:xfrm>
            <a:off x="843280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1" name="Title 1">
            <a:extLst>
              <a:ext uri="{FF2B5EF4-FFF2-40B4-BE49-F238E27FC236}">
                <a16:creationId xmlns:a16="http://schemas.microsoft.com/office/drawing/2014/main" id="{46D0F712-C6A0-214E-96F9-3D39EA25779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22" name="Text Placeholder 9">
            <a:extLst>
              <a:ext uri="{FF2B5EF4-FFF2-40B4-BE49-F238E27FC236}">
                <a16:creationId xmlns:a16="http://schemas.microsoft.com/office/drawing/2014/main" id="{236C0EBB-9670-4942-BEDB-CEBB942FD1E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8276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Text and Call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3" name="Text Placeholder 12">
            <a:extLst>
              <a:ext uri="{FF2B5EF4-FFF2-40B4-BE49-F238E27FC236}">
                <a16:creationId xmlns:a16="http://schemas.microsoft.com/office/drawing/2014/main" id="{2ABC823C-A886-443D-8C7F-CAE3853EF1DC}"/>
              </a:ext>
            </a:extLst>
          </p:cNvPr>
          <p:cNvSpPr>
            <a:spLocks noGrp="1"/>
          </p:cNvSpPr>
          <p:nvPr>
            <p:ph type="body" sz="quarter" idx="20" hasCustomPrompt="1"/>
          </p:nvPr>
        </p:nvSpPr>
        <p:spPr>
          <a:xfrm>
            <a:off x="912814" y="5570538"/>
            <a:ext cx="9745964" cy="341312"/>
          </a:xfrm>
          <a:prstGeom prst="rect">
            <a:avLst/>
          </a:prstGeom>
          <a:solidFill>
            <a:schemeClr val="tx2"/>
          </a:solidFill>
          <a:ln>
            <a:noFill/>
          </a:ln>
        </p:spPr>
        <p:txBody>
          <a:bodyPr>
            <a:normAutofit/>
          </a:bodyPr>
          <a:lstStyle>
            <a:lvl1pPr algn="ctr">
              <a:defRPr sz="1600" b="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000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2 Text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Tree>
    <p:extLst>
      <p:ext uri="{BB962C8B-B14F-4D97-AF65-F5344CB8AC3E}">
        <p14:creationId xmlns:p14="http://schemas.microsoft.com/office/powerpoint/2010/main" val="347087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361AC-9000-5044-8422-BEEF66EC2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FE7FC2-BE33-3541-B1A6-8141782BB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B6C719CE-3F82-EC44-BED0-BAAF365FFF41}"/>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84061" y="6034186"/>
            <a:ext cx="1961834" cy="673545"/>
          </a:xfrm>
          <a:prstGeom prst="rect">
            <a:avLst/>
          </a:prstGeom>
        </p:spPr>
      </p:pic>
      <p:sp>
        <p:nvSpPr>
          <p:cNvPr id="8" name="Rectangle 7">
            <a:extLst>
              <a:ext uri="{FF2B5EF4-FFF2-40B4-BE49-F238E27FC236}">
                <a16:creationId xmlns:a16="http://schemas.microsoft.com/office/drawing/2014/main" id="{94B0CCE8-5055-2549-A9E0-7BFF112F8F6C}"/>
              </a:ext>
            </a:extLst>
          </p:cNvPr>
          <p:cNvSpPr/>
          <p:nvPr userDrawn="1"/>
        </p:nvSpPr>
        <p:spPr>
          <a:xfrm>
            <a:off x="0" y="6782158"/>
            <a:ext cx="12192000" cy="853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8C1CA080-6E59-4EFB-9165-91FE0ACCB953}"/>
              </a:ext>
            </a:extLst>
          </p:cNvPr>
          <p:cNvSpPr txBox="1">
            <a:spLocks/>
          </p:cNvSpPr>
          <p:nvPr userDrawn="1"/>
        </p:nvSpPr>
        <p:spPr>
          <a:xfrm>
            <a:off x="7713167" y="6541968"/>
            <a:ext cx="4182346" cy="58338"/>
          </a:xfrm>
          <a:prstGeom prst="rect">
            <a:avLst/>
          </a:prstGeom>
        </p:spPr>
        <p:txBody>
          <a:bodyPr vert="horz" lIns="0" tIns="45713" rIns="0" bIns="45713" rtlCol="0" anchor="ctr"/>
          <a:lstStyle>
            <a:defPPr>
              <a:defRPr lang="en-US"/>
            </a:defPPr>
            <a:lvl1pPr marL="0" algn="r" defTabSz="457118" rtl="0" eaLnBrk="1" latinLnBrk="0" hangingPunct="1">
              <a:defRPr sz="1200" b="0" i="0" kern="1200">
                <a:solidFill>
                  <a:schemeClr val="tx1"/>
                </a:solidFill>
                <a:latin typeface="Bebas Neue" charset="0"/>
                <a:ea typeface="Bebas Neue" charset="0"/>
                <a:cs typeface="Bebas Neue" charset="0"/>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a:lstStyle>
          <a:p>
            <a:r>
              <a:rPr lang="en-US" sz="700" dirty="0">
                <a:solidFill>
                  <a:srgbClr val="074B58"/>
                </a:solidFill>
                <a:latin typeface="Arial" panose="020B0604020202020204" pitchFamily="34" charset="0"/>
                <a:cs typeface="Arial" panose="020B0604020202020204" pitchFamily="34" charset="0"/>
              </a:rPr>
              <a:t>EVOQUA WATER TECHNOLOGIES - CONFIDENTIAL |  </a:t>
            </a:r>
            <a:fld id="{28DA9E9A-9A0B-274A-A83A-4059892AD20A}" type="slidenum">
              <a:rPr lang="en-US" sz="700" smtClean="0">
                <a:solidFill>
                  <a:srgbClr val="074B58"/>
                </a:solidFill>
                <a:latin typeface="Arial" panose="020B0604020202020204" pitchFamily="34" charset="0"/>
                <a:cs typeface="Arial" panose="020B0604020202020204" pitchFamily="34" charset="0"/>
              </a:rPr>
              <a:pPr/>
              <a:t>‹#›</a:t>
            </a:fld>
            <a:endParaRPr lang="en-US" sz="700" dirty="0">
              <a:solidFill>
                <a:srgbClr val="074B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82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8" r:id="rId4"/>
    <p:sldLayoutId id="2147483665" r:id="rId5"/>
    <p:sldLayoutId id="2147483666" r:id="rId6"/>
    <p:sldLayoutId id="2147483662" r:id="rId7"/>
    <p:sldLayoutId id="2147483669" r:id="rId8"/>
    <p:sldLayoutId id="2147483670" r:id="rId9"/>
    <p:sldLayoutId id="2147483663" r:id="rId10"/>
    <p:sldLayoutId id="2147483655" r:id="rId11"/>
    <p:sldLayoutId id="2147483667"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164592" indent="-164592" algn="l" defTabSz="914400" rtl="0" eaLnBrk="1" latinLnBrk="0" hangingPunct="1">
        <a:lnSpc>
          <a:spcPct val="10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2pPr>
      <a:lvl3pPr marL="347472" indent="-164592" algn="l" defTabSz="914400" rtl="0" eaLnBrk="1" latinLnBrk="0" hangingPunct="1">
        <a:lnSpc>
          <a:spcPct val="100000"/>
        </a:lnSpc>
        <a:spcBef>
          <a:spcPts val="500"/>
        </a:spcBef>
        <a:spcAft>
          <a:spcPts val="0"/>
        </a:spcAft>
        <a:buFont typeface="System Font Regular"/>
        <a:buChar char="-"/>
        <a:defRPr sz="1600" kern="1200">
          <a:solidFill>
            <a:schemeClr val="tx1"/>
          </a:solidFill>
          <a:latin typeface="+mn-lt"/>
          <a:ea typeface="+mn-ea"/>
          <a:cs typeface="+mn-cs"/>
        </a:defRPr>
      </a:lvl3pPr>
      <a:lvl4pPr marL="530352" indent="-164592" algn="l" defTabSz="914400" rtl="0" eaLnBrk="1" latinLnBrk="0" hangingPunct="1">
        <a:lnSpc>
          <a:spcPct val="100000"/>
        </a:lnSpc>
        <a:spcBef>
          <a:spcPts val="500"/>
        </a:spcBef>
        <a:spcAft>
          <a:spcPts val="0"/>
        </a:spcAft>
        <a:buFont typeface="Arial" panose="020B0604020202020204" pitchFamily="34" charset="0"/>
        <a:buChar char="•"/>
        <a:defRPr sz="1400" kern="1200">
          <a:solidFill>
            <a:schemeClr val="tx1"/>
          </a:solidFill>
          <a:latin typeface="+mn-lt"/>
          <a:ea typeface="+mn-ea"/>
          <a:cs typeface="+mn-cs"/>
        </a:defRPr>
      </a:lvl4pPr>
      <a:lvl5pPr marL="694944" indent="-164592" algn="l" defTabSz="914400" rtl="0" eaLnBrk="1" latinLnBrk="0" hangingPunct="1">
        <a:lnSpc>
          <a:spcPct val="100000"/>
        </a:lnSpc>
        <a:spcBef>
          <a:spcPts val="500"/>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compliance@Evoqua.com" TargetMode="External"/><Relationship Id="rId2" Type="http://schemas.openxmlformats.org/officeDocument/2006/relationships/hyperlink" Target="https://secure.ethicspoint.com/domain/media/en/gui/39394/index.html"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a:extLst>
              <a:ext uri="{FF2B5EF4-FFF2-40B4-BE49-F238E27FC236}">
                <a16:creationId xmlns:a16="http://schemas.microsoft.com/office/drawing/2014/main" id="{B2B96CB5-84DA-0644-8E13-55CA9B5E02BA}"/>
              </a:ext>
            </a:extLst>
          </p:cNvPr>
          <p:cNvSpPr>
            <a:spLocks noGrp="1"/>
          </p:cNvSpPr>
          <p:nvPr>
            <p:ph type="subTitle" idx="1"/>
          </p:nvPr>
        </p:nvSpPr>
        <p:spPr>
          <a:xfrm>
            <a:off x="6612326" y="2521383"/>
            <a:ext cx="5084374" cy="907617"/>
          </a:xfrm>
        </p:spPr>
        <p:txBody>
          <a:bodyPr>
            <a:normAutofit/>
          </a:bodyPr>
          <a:lstStyle/>
          <a:p>
            <a:r>
              <a:rPr lang="nl-NL"/>
              <a:t>Gedragscode voor leveranciers</a:t>
            </a:r>
          </a:p>
        </p:txBody>
      </p:sp>
    </p:spTree>
    <p:extLst>
      <p:ext uri="{BB962C8B-B14F-4D97-AF65-F5344CB8AC3E}">
        <p14:creationId xmlns:p14="http://schemas.microsoft.com/office/powerpoint/2010/main" val="172378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3226278146"/>
              </p:ext>
            </p:extLst>
          </p:nvPr>
        </p:nvGraphicFramePr>
        <p:xfrm>
          <a:off x="0" y="0"/>
          <a:ext cx="12192000" cy="6039332"/>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420455">
                <a:tc>
                  <a:txBody>
                    <a:bodyPr/>
                    <a:lstStyle/>
                    <a:p>
                      <a:r>
                        <a:rPr lang="nl-NL"/>
                        <a:t>Ethiek</a:t>
                      </a:r>
                    </a:p>
                  </a:txBody>
                  <a:tcPr/>
                </a:tc>
                <a:tc>
                  <a:txBody>
                    <a:bodyPr/>
                    <a:lstStyle/>
                    <a:p>
                      <a:endParaRPr lang="en-US" dirty="0"/>
                    </a:p>
                  </a:txBody>
                  <a:tcPr/>
                </a:tc>
                <a:extLst>
                  <a:ext uri="{0D108BD9-81ED-4DB2-BD59-A6C34878D82A}">
                    <a16:rowId xmlns:a16="http://schemas.microsoft.com/office/drawing/2014/main" val="3600100578"/>
                  </a:ext>
                </a:extLst>
              </a:tr>
              <a:tr h="808281">
                <a:tc>
                  <a:txBody>
                    <a:bodyPr/>
                    <a:lstStyle/>
                    <a:p>
                      <a:r>
                        <a:rPr lang="nl-NL" sz="1000" b="1">
                          <a:solidFill>
                            <a:schemeClr val="dk1"/>
                          </a:solidFill>
                          <a:latin typeface="+mn-lt"/>
                          <a:ea typeface="+mn-ea"/>
                          <a:cs typeface="+mn-cs"/>
                        </a:rPr>
                        <a:t>Naleving van wet- en regelgeving</a:t>
                      </a:r>
                    </a:p>
                    <a:p>
                      <a:pPr marL="169863" lvl="1" indent="-169863">
                        <a:buFont typeface="Arial" panose="020B0604020202020204" pitchFamily="34" charset="0"/>
                        <a:buChar char="•"/>
                      </a:pPr>
                      <a:r>
                        <a:rPr lang="nl-NL" sz="1000">
                          <a:solidFill>
                            <a:schemeClr val="dk1"/>
                          </a:solidFill>
                          <a:latin typeface="+mn-lt"/>
                          <a:ea typeface="+mn-ea"/>
                          <a:cs typeface="+mn-cs"/>
                        </a:rPr>
                        <a:t>Wet- en regelgeving volgens de relevante juridische systemen naast het toepasselijke beleid van Evoqua naleven. Wetsovertredingen moeten onder alle omstandigheden worden vermeden.</a:t>
                      </a:r>
                    </a:p>
                  </a:txBody>
                  <a:tcPr>
                    <a:solidFill>
                      <a:srgbClr val="F2F2F2"/>
                    </a:solidFill>
                  </a:tcPr>
                </a:tc>
                <a:tc rowSpan="2">
                  <a:txBody>
                    <a:bodyPr/>
                    <a:lstStyle/>
                    <a:p>
                      <a:r>
                        <a:rPr lang="nl-NL" sz="1000" b="1">
                          <a:solidFill>
                            <a:schemeClr val="dk1"/>
                          </a:solidFill>
                          <a:latin typeface="+mn-lt"/>
                          <a:ea typeface="+mn-ea"/>
                          <a:cs typeface="+mn-cs"/>
                        </a:rPr>
                        <a:t>Eerlijke concurrentie en mededingingswetgeving</a:t>
                      </a:r>
                    </a:p>
                    <a:p>
                      <a:pPr marL="171450" indent="-171450">
                        <a:buFont typeface="Arial" panose="020B0604020202020204" pitchFamily="34" charset="0"/>
                        <a:buChar char="•"/>
                      </a:pPr>
                      <a:r>
                        <a:rPr lang="nl-NL" sz="1000">
                          <a:solidFill>
                            <a:schemeClr val="dk1"/>
                          </a:solidFill>
                          <a:latin typeface="+mn-lt"/>
                          <a:ea typeface="+mn-ea"/>
                          <a:cs typeface="+mn-cs"/>
                        </a:rPr>
                        <a:t>Niet communiceren met concurrenten van Evoqua over prijzen, productie, capaciteit, verkoop, offertes, winsten, winstmarges, kosten, distributiemethoden en andere parameters van Evoqua die het concurrentiegedrag van de onderneming bepalen of beïnvloeden met als doel om parallelle gedragingen van de concurrent te bewerkstelligen.</a:t>
                      </a:r>
                    </a:p>
                    <a:p>
                      <a:pPr marL="171450" indent="-171450">
                        <a:buFont typeface="Arial" panose="020B0604020202020204" pitchFamily="34" charset="0"/>
                        <a:buChar char="•"/>
                      </a:pPr>
                      <a:r>
                        <a:rPr lang="nl-NL" sz="1000">
                          <a:solidFill>
                            <a:schemeClr val="dk1"/>
                          </a:solidFill>
                          <a:latin typeface="+mn-lt"/>
                          <a:ea typeface="+mn-ea"/>
                          <a:cs typeface="+mn-cs"/>
                        </a:rPr>
                        <a:t>Geen overeenkomst sluiten met een concurrent van Evoqua om niet te concurreren of transacties te beperken met leveranciers, onjuiste offertes in te dienen bij aanbestedingen of om klanten, markten gebieden of productieprogramma's te verdelen, invloed uit te oefenen op de verkoopprijzen van onze kopers of te proberen te bewerkstelligen dat zij de uitvoer of invoer beperken van goederen die door Evoqua worden geleverd.</a:t>
                      </a:r>
                    </a:p>
                    <a:p>
                      <a:pPr marL="171450" indent="-171450">
                        <a:buFont typeface="Arial" panose="020B0604020202020204" pitchFamily="34" charset="0"/>
                        <a:buChar char="•"/>
                      </a:pPr>
                      <a:r>
                        <a:rPr lang="nl-NL" sz="1000">
                          <a:solidFill>
                            <a:schemeClr val="dk1"/>
                          </a:solidFill>
                          <a:latin typeface="+mn-lt"/>
                          <a:ea typeface="+mn-ea"/>
                          <a:cs typeface="+mn-cs"/>
                        </a:rPr>
                        <a:t>Geen informatie verzamelen over concurrenten door gebruikmaking van industriële spionage, omkoping, diefstal of elektronisch afluisteren, of door opzettelijke verspreiding van onjuiste informatie over een concurrent of over zijn producten of diensten.</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924676">
                <a:tc>
                  <a:txBody>
                    <a:bodyPr/>
                    <a:lstStyle/>
                    <a:p>
                      <a:r>
                        <a:rPr lang="nl-NL" sz="1000" b="1">
                          <a:solidFill>
                            <a:schemeClr val="dk1"/>
                          </a:solidFill>
                          <a:latin typeface="+mn-lt"/>
                          <a:ea typeface="+mn-ea"/>
                          <a:cs typeface="+mn-cs"/>
                        </a:rPr>
                        <a:t>Verbod op omkoping en corruptie</a:t>
                      </a:r>
                    </a:p>
                    <a:p>
                      <a:pPr marL="169863" lvl="1" indent="-169863">
                        <a:buFont typeface="Arial" panose="020B0604020202020204" pitchFamily="34" charset="0"/>
                        <a:buChar char="•"/>
                      </a:pPr>
                      <a:r>
                        <a:rPr lang="nl-NL" sz="1000">
                          <a:solidFill>
                            <a:schemeClr val="dk1"/>
                          </a:solidFill>
                          <a:latin typeface="+mn-lt"/>
                          <a:ea typeface="+mn-ea"/>
                          <a:cs typeface="+mn-cs"/>
                        </a:rPr>
                        <a:t>Geen geld of iets anders van waarde aanbieden, beloven of toekennen, noch direct noch indirect, aan een overheidsfunctionaris of aan een particuliere commerciële organisatie of persoon om een officiële procedure te beïnvloeden of een oneigenlijk voordeel te behalen.</a:t>
                      </a:r>
                    </a:p>
                    <a:p>
                      <a:pPr marL="169863" lvl="1" indent="-169863">
                        <a:buFont typeface="Arial" panose="020B0604020202020204" pitchFamily="34" charset="0"/>
                        <a:buChar char="•"/>
                      </a:pPr>
                      <a:r>
                        <a:rPr lang="nl-NL" sz="1000">
                          <a:solidFill>
                            <a:schemeClr val="dk1"/>
                          </a:solidFill>
                          <a:latin typeface="+mn-lt"/>
                          <a:ea typeface="+mn-ea"/>
                          <a:cs typeface="+mn-cs"/>
                        </a:rPr>
                        <a:t>Geef geen indirect geld of iets van waarde (bijvoorbeeld aan een adviseur, agent, tussenpersoon of andere derde partij) als de omstandigheden erop wijzen dat het geheel of een deel van hetgeen wordt verstrekt direct of indirect kan worden doorgegeven aan: (i) een overheidsfunctionaris om een officiële procedure te beïnvloeden of een ongepast voordeel te verkrijgen of (ii) een particuliere commerciële tegenpartij als tegenprestatie voor een oneerlijk voordeel bij een zakelijke transactie.</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1331440">
                <a:tc>
                  <a:txBody>
                    <a:bodyPr/>
                    <a:lstStyle/>
                    <a:p>
                      <a:r>
                        <a:rPr lang="nl-NL" sz="1000" b="1" dirty="0">
                          <a:solidFill>
                            <a:schemeClr val="dk1"/>
                          </a:solidFill>
                          <a:latin typeface="+mn-lt"/>
                          <a:ea typeface="+mn-ea"/>
                          <a:cs typeface="+mn-cs"/>
                        </a:rPr>
                        <a:t>Belangenconflicten</a:t>
                      </a:r>
                    </a:p>
                    <a:p>
                      <a:pPr marL="171450" indent="-171450">
                        <a:buFont typeface="Arial" panose="020B0604020202020204" pitchFamily="34" charset="0"/>
                        <a:buChar char="•"/>
                      </a:pPr>
                      <a:r>
                        <a:rPr lang="nl-NL" sz="1000" dirty="0">
                          <a:solidFill>
                            <a:schemeClr val="dk1"/>
                          </a:solidFill>
                          <a:latin typeface="+mn-lt"/>
                          <a:ea typeface="+mn-ea"/>
                          <a:cs typeface="+mn-cs"/>
                        </a:rPr>
                        <a:t>Belangenconflicten vermijden bij elke samenwerking met Evoqua en zorgen dat alle onderaannemers dergelijke situaties voorkomen. Een belangenconflict kan ontstaan wanneer een leverancier beroepsmatig of persoonlijk een concurrentiebelang heeft bij de uitvoering van handelsactiviteiten van Evoqua. Conflicten moeten op het moment van aanbesteding of wanneer een conflict ontstaat aan de onderneming bekend worden gemaakt.</a:t>
                      </a:r>
                    </a:p>
                  </a:txBody>
                  <a:tcPr>
                    <a:solidFill>
                      <a:srgbClr val="F2F2F2"/>
                    </a:solidFill>
                  </a:tcPr>
                </a:tc>
                <a:tc>
                  <a:txBody>
                    <a:bodyPr/>
                    <a:lstStyle/>
                    <a:p>
                      <a:r>
                        <a:rPr lang="nl-NL" sz="1000" b="1">
                          <a:solidFill>
                            <a:schemeClr val="dk1"/>
                          </a:solidFill>
                          <a:latin typeface="+mn-lt"/>
                          <a:ea typeface="+mn-ea"/>
                          <a:cs typeface="+mn-cs"/>
                        </a:rPr>
                        <a:t>Intellectueel eigendom</a:t>
                      </a:r>
                    </a:p>
                    <a:p>
                      <a:pPr marL="171450" indent="-171450">
                        <a:buFont typeface="Arial" panose="020B0604020202020204" pitchFamily="34" charset="0"/>
                        <a:buChar char="•"/>
                      </a:pPr>
                      <a:r>
                        <a:rPr lang="nl-NL" sz="1000" b="0">
                          <a:solidFill>
                            <a:schemeClr val="dk1"/>
                          </a:solidFill>
                          <a:latin typeface="+mn-lt"/>
                          <a:ea typeface="+mn-ea"/>
                          <a:cs typeface="+mn-cs"/>
                        </a:rPr>
                        <a:t>Bescherm en respecteer alle intellectuele eigendom van Evoqua, inclusief maar niet beperkt tot alle patenten, handelsmerken, auteursrechten, handelsgeheimen, knowhow en andere vertrouwelijke of eigendomsinformatie van Evoqua. Leveranciers hebben niet het recht om intellectueel eigendom of andere eigendomsinformatie van Evoqua te gebruiken zonder voorafgaande schriftelijke toestemming van het Bedrijf.</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r h="1436554">
                <a:tc>
                  <a:txBody>
                    <a:bodyPr/>
                    <a:lstStyle/>
                    <a:p>
                      <a:r>
                        <a:rPr lang="nl-NL" sz="1000" b="1">
                          <a:solidFill>
                            <a:schemeClr val="dk1"/>
                          </a:solidFill>
                          <a:latin typeface="+mn-lt"/>
                          <a:ea typeface="+mn-ea"/>
                          <a:cs typeface="+mn-cs"/>
                        </a:rPr>
                        <a:t>Privacy</a:t>
                      </a:r>
                    </a:p>
                    <a:p>
                      <a:pPr marL="171450" lvl="0" indent="-171450">
                        <a:buFont typeface="Arial" panose="020B0604020202020204" pitchFamily="34" charset="0"/>
                        <a:buChar char="•"/>
                      </a:pPr>
                      <a:r>
                        <a:rPr lang="nl-NL" sz="1000">
                          <a:solidFill>
                            <a:schemeClr val="dk1"/>
                          </a:solidFill>
                          <a:latin typeface="+mn-lt"/>
                          <a:ea typeface="+mn-ea"/>
                          <a:cs typeface="+mn-cs"/>
                        </a:rPr>
                        <a:t>Streven naar bescherming van de privacy van persoonlijke gegevens van alle partijen, met inbegrip van leveranciers, klanten, consumenten en werknemers. Leveranciers dienen te voldoen aan nationale en internationale wet- en regelgeving met betrekking tot privacy en informatiebeveiliging wanneer persoonlijke gegevens worden verzameld, opgeslagen, verwerkt, verzonden en gedeeld.</a:t>
                      </a:r>
                    </a:p>
                    <a:p>
                      <a:pPr marL="171450" indent="-171450" algn="l" rtl="0">
                        <a:buFont typeface="Arial" panose="020B0604020202020204" pitchFamily="34" charset="0"/>
                        <a:buChar char="•"/>
                      </a:pPr>
                      <a:endParaRPr lang="en-US" sz="1000" kern="1200" dirty="0">
                        <a:solidFill>
                          <a:schemeClr val="dk1"/>
                        </a:solidFill>
                        <a:effectLst/>
                        <a:latin typeface="+mn-lt"/>
                        <a:ea typeface="+mn-ea"/>
                        <a:cs typeface="+mn-cs"/>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cap="none" normalizeH="0" baseline="0" noProof="0" dirty="0">
                          <a:ln>
                            <a:noFill/>
                          </a:ln>
                          <a:solidFill>
                            <a:srgbClr val="585958"/>
                          </a:solidFill>
                          <a:uLnTx/>
                          <a:uFillTx/>
                          <a:latin typeface="+mn-lt"/>
                          <a:ea typeface="+mn-ea"/>
                          <a:cs typeface="+mn-cs"/>
                        </a:rPr>
                        <a:t>Verantwoorde inkoop van mineralen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cap="none" normalizeH="0" baseline="0" noProof="0" dirty="0">
                          <a:ln>
                            <a:noFill/>
                          </a:ln>
                          <a:solidFill>
                            <a:srgbClr val="585958"/>
                          </a:solidFill>
                          <a:uLnTx/>
                          <a:uFillTx/>
                          <a:latin typeface="+mn-lt"/>
                          <a:ea typeface="+mn-ea"/>
                          <a:cs typeface="+mn-cs"/>
                        </a:rPr>
                        <a:t>De deelnemers dienen een beleid aan te nemen en de nodige zorgvuldigheid te betrachten met betrekking tot de bron en de controleketen van het tantaal, tin, wolfraam en goud in de producten die zij vervaardigen, om een redelijke mate van zekerheid te bieden dat deze zijn verkregen op een wijze die in overeenstemming is met het Richtsnoer inzake de zorgvuldigheidseisen voor verantwoorde bevoorradingsketens van bodemschatten uit door conflicten getroffen gebieden en risicogebieden van de Organisatie voor Economische Samenwerking en Ontwikkeling (OESO) of met een gelijkwaardige en erkende richtlijn inzake due diligence.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70C0"/>
                        </a:solidFill>
                        <a:effectLst/>
                        <a:uLnTx/>
                        <a:uFillTx/>
                        <a:latin typeface="+mn-lt"/>
                        <a:ea typeface="+mn-ea"/>
                        <a:cs typeface="+mn-cs"/>
                      </a:endParaRPr>
                    </a:p>
                  </a:txBody>
                  <a:tcPr>
                    <a:solidFill>
                      <a:srgbClr val="F2F2F2"/>
                    </a:solidFill>
                  </a:tcPr>
                </a:tc>
                <a:extLst>
                  <a:ext uri="{0D108BD9-81ED-4DB2-BD59-A6C34878D82A}">
                    <a16:rowId xmlns:a16="http://schemas.microsoft.com/office/drawing/2014/main" val="173248867"/>
                  </a:ext>
                </a:extLst>
              </a:tr>
            </a:tbl>
          </a:graphicData>
        </a:graphic>
      </p:graphicFrame>
      <p:sp>
        <p:nvSpPr>
          <p:cNvPr id="3" name="TextBox 2"/>
          <p:cNvSpPr txBox="1"/>
          <p:nvPr/>
        </p:nvSpPr>
        <p:spPr>
          <a:xfrm>
            <a:off x="9001165" y="6465072"/>
            <a:ext cx="2965934"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t>EVOQUA WATER TECHNOLOGIES  </a:t>
            </a:r>
            <a:r>
              <a:rPr lang="nl-NL" sz="800" dirty="0"/>
              <a:t>| 2</a:t>
            </a:r>
            <a:endParaRPr lang="en-US" sz="800" dirty="0"/>
          </a:p>
        </p:txBody>
      </p:sp>
    </p:spTree>
    <p:extLst>
      <p:ext uri="{BB962C8B-B14F-4D97-AF65-F5344CB8AC3E}">
        <p14:creationId xmlns:p14="http://schemas.microsoft.com/office/powerpoint/2010/main" val="32443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1506265700"/>
              </p:ext>
            </p:extLst>
          </p:nvPr>
        </p:nvGraphicFramePr>
        <p:xfrm>
          <a:off x="0" y="0"/>
          <a:ext cx="12192000" cy="569620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340242">
                <a:tc>
                  <a:txBody>
                    <a:bodyPr/>
                    <a:lstStyle/>
                    <a:p>
                      <a:r>
                        <a:rPr lang="nl-NL"/>
                        <a:t>Arbeid</a:t>
                      </a:r>
                    </a:p>
                  </a:txBody>
                  <a:tcPr/>
                </a:tc>
                <a:tc>
                  <a:txBody>
                    <a:bodyPr/>
                    <a:lstStyle/>
                    <a:p>
                      <a:r>
                        <a:rPr lang="nl-NL"/>
                        <a:t>Veiligheid, gezondheid en milieu</a:t>
                      </a:r>
                    </a:p>
                  </a:txBody>
                  <a:tcPr/>
                </a:tc>
                <a:extLst>
                  <a:ext uri="{0D108BD9-81ED-4DB2-BD59-A6C34878D82A}">
                    <a16:rowId xmlns:a16="http://schemas.microsoft.com/office/drawing/2014/main" val="3600100578"/>
                  </a:ext>
                </a:extLst>
              </a:tr>
              <a:tr h="1194367">
                <a:tc rowSpan="2">
                  <a:txBody>
                    <a:bodyPr/>
                    <a:lstStyle/>
                    <a:p>
                      <a:r>
                        <a:rPr lang="nl-NL" sz="1000" b="1">
                          <a:solidFill>
                            <a:schemeClr val="dk1"/>
                          </a:solidFill>
                          <a:latin typeface="+mn-lt"/>
                          <a:ea typeface="+mn-ea"/>
                          <a:cs typeface="+mn-cs"/>
                        </a:rPr>
                        <a:t>Mensenrechten van werknemers</a:t>
                      </a:r>
                    </a:p>
                    <a:p>
                      <a:pPr marL="171450" indent="-171450">
                        <a:buFont typeface="Arial" panose="020B0604020202020204" pitchFamily="34" charset="0"/>
                        <a:buChar char="•"/>
                      </a:pPr>
                      <a:r>
                        <a:rPr lang="nl-NL" sz="1000" b="0">
                          <a:solidFill>
                            <a:schemeClr val="dk1"/>
                          </a:solidFill>
                          <a:latin typeface="+mn-lt"/>
                          <a:ea typeface="+mn-ea"/>
                          <a:cs typeface="+mn-cs"/>
                        </a:rPr>
                        <a:t>Bevorderen van gelijke kansen en behandeling van medewerkers, ongeacht ras, nationaliteit, sociale achtergrond, handicap, seksuele geaardheid, genderidentiteit, politieke of religieuze overtuiging, geslacht of leeftijd.</a:t>
                      </a:r>
                    </a:p>
                    <a:p>
                      <a:pPr marL="171450" indent="-171450">
                        <a:buFont typeface="Arial" panose="020B0604020202020204" pitchFamily="34" charset="0"/>
                        <a:buChar char="•"/>
                      </a:pPr>
                      <a:r>
                        <a:rPr lang="nl-NL" sz="1000" b="0">
                          <a:solidFill>
                            <a:schemeClr val="dk1"/>
                          </a:solidFill>
                          <a:latin typeface="+mn-lt"/>
                          <a:ea typeface="+mn-ea"/>
                          <a:cs typeface="+mn-cs"/>
                        </a:rPr>
                        <a:t>Respecteren van de persoonlijke waardigheid, privacy en rechten van elk individu.</a:t>
                      </a:r>
                    </a:p>
                    <a:p>
                      <a:pPr marL="171450" indent="-171450">
                        <a:buFont typeface="Arial" panose="020B0604020202020204" pitchFamily="34" charset="0"/>
                        <a:buChar char="•"/>
                      </a:pPr>
                      <a:r>
                        <a:rPr lang="nl-NL" sz="1000" b="0">
                          <a:solidFill>
                            <a:schemeClr val="dk1"/>
                          </a:solidFill>
                          <a:latin typeface="+mn-lt"/>
                          <a:ea typeface="+mn-ea"/>
                          <a:cs typeface="+mn-cs"/>
                        </a:rPr>
                        <a:t>Weigeren om iemand tegen zijn of haar wil te laten werken.</a:t>
                      </a:r>
                    </a:p>
                    <a:p>
                      <a:pPr marL="171450" indent="-171450">
                        <a:buFont typeface="Arial" panose="020B0604020202020204" pitchFamily="34" charset="0"/>
                        <a:buChar char="•"/>
                      </a:pPr>
                      <a:r>
                        <a:rPr lang="nl-NL" sz="1000" b="0">
                          <a:solidFill>
                            <a:schemeClr val="dk1"/>
                          </a:solidFill>
                          <a:latin typeface="+mn-lt"/>
                          <a:ea typeface="+mn-ea"/>
                          <a:cs typeface="+mn-cs"/>
                        </a:rPr>
                        <a:t>Weigeren om onaanvaardbare behandeling van werknemers te tolereren, zoals geestelijk geweld, seksuele intimidatie en discriminatie.</a:t>
                      </a:r>
                    </a:p>
                    <a:p>
                      <a:pPr marL="171450" indent="-171450">
                        <a:buFont typeface="Arial" panose="020B0604020202020204" pitchFamily="34" charset="0"/>
                        <a:buChar char="•"/>
                      </a:pPr>
                      <a:r>
                        <a:rPr lang="nl-NL" sz="1000" b="0">
                          <a:solidFill>
                            <a:schemeClr val="dk1"/>
                          </a:solidFill>
                          <a:latin typeface="+mn-lt"/>
                          <a:ea typeface="+mn-ea"/>
                          <a:cs typeface="+mn-cs"/>
                        </a:rPr>
                        <a:t>Gedrag zoals seksuele, dwingende, bedreigende en beledigende gebaren, taal en lichamelijk contact en uitbuiting verbieden.</a:t>
                      </a:r>
                    </a:p>
                    <a:p>
                      <a:pPr marL="171450" indent="-171450">
                        <a:buFont typeface="Arial" panose="020B0604020202020204" pitchFamily="34" charset="0"/>
                        <a:buChar char="•"/>
                      </a:pPr>
                      <a:r>
                        <a:rPr lang="nl-NL" sz="1000" b="0">
                          <a:solidFill>
                            <a:schemeClr val="dk1"/>
                          </a:solidFill>
                          <a:latin typeface="+mn-lt"/>
                          <a:ea typeface="+mn-ea"/>
                          <a:cs typeface="+mn-cs"/>
                        </a:rPr>
                        <a:t>Een billijke vergoeding bieden en het toepasselijke wettelijke minimumloon garanderen.</a:t>
                      </a:r>
                    </a:p>
                    <a:p>
                      <a:pPr marL="171450" indent="-171450">
                        <a:buFont typeface="Arial" panose="020B0604020202020204" pitchFamily="34" charset="0"/>
                        <a:buChar char="•"/>
                      </a:pPr>
                      <a:r>
                        <a:rPr lang="nl-NL" sz="1000" b="0">
                          <a:solidFill>
                            <a:schemeClr val="dk1"/>
                          </a:solidFill>
                          <a:latin typeface="+mn-lt"/>
                          <a:ea typeface="+mn-ea"/>
                          <a:cs typeface="+mn-cs"/>
                        </a:rPr>
                        <a:t>Het maximum aantal werkuren, zoals in bepaald in toepasselijke wetgeving in de gebieden waarin men actief is, niet overschrijden.</a:t>
                      </a:r>
                    </a:p>
                  </a:txBody>
                  <a:tcPr>
                    <a:solidFill>
                      <a:srgbClr val="F2F2F2"/>
                    </a:solidFill>
                  </a:tcPr>
                </a:tc>
                <a:tc>
                  <a:txBody>
                    <a:bodyPr/>
                    <a:lstStyle/>
                    <a:p>
                      <a:r>
                        <a:rPr lang="nl-NL" sz="1000" b="1">
                          <a:solidFill>
                            <a:schemeClr val="dk1"/>
                          </a:solidFill>
                          <a:latin typeface="+mn-lt"/>
                          <a:ea typeface="+mn-ea"/>
                          <a:cs typeface="+mn-cs"/>
                        </a:rPr>
                        <a:t>Medewerkers</a:t>
                      </a:r>
                    </a:p>
                    <a:p>
                      <a:pPr marL="171450" indent="-171450">
                        <a:buFont typeface="Arial" panose="020B0604020202020204" pitchFamily="34" charset="0"/>
                        <a:buChar char="•"/>
                      </a:pPr>
                      <a:r>
                        <a:rPr lang="nl-NL" sz="1000">
                          <a:solidFill>
                            <a:schemeClr val="dk1"/>
                          </a:solidFill>
                          <a:latin typeface="+mn-lt"/>
                          <a:ea typeface="+mn-ea"/>
                          <a:cs typeface="+mn-cs"/>
                        </a:rPr>
                        <a:t>Verantwoordelijkheid aanvaarden voor de gezondheid en veiligheid van werknemers.</a:t>
                      </a:r>
                    </a:p>
                    <a:p>
                      <a:pPr marL="171450" indent="-171450">
                        <a:buFont typeface="Arial" panose="020B0604020202020204" pitchFamily="34" charset="0"/>
                        <a:buChar char="•"/>
                      </a:pPr>
                      <a:r>
                        <a:rPr lang="nl-NL" sz="1000">
                          <a:solidFill>
                            <a:schemeClr val="dk1"/>
                          </a:solidFill>
                          <a:latin typeface="+mn-lt"/>
                          <a:ea typeface="+mn-ea"/>
                          <a:cs typeface="+mn-cs"/>
                        </a:rPr>
                        <a:t>Risico's beheersen en voorzorgsmaatregelen nemen tegen ongevallen en beroepsrisico's.</a:t>
                      </a:r>
                    </a:p>
                    <a:p>
                      <a:pPr marL="171450" indent="-171450">
                        <a:buFont typeface="Arial" panose="020B0604020202020204" pitchFamily="34" charset="0"/>
                        <a:buChar char="•"/>
                      </a:pPr>
                      <a:r>
                        <a:rPr lang="nl-NL" sz="1000">
                          <a:solidFill>
                            <a:schemeClr val="dk1"/>
                          </a:solidFill>
                          <a:latin typeface="+mn-lt"/>
                          <a:ea typeface="+mn-ea"/>
                          <a:cs typeface="+mn-cs"/>
                        </a:rPr>
                        <a:t>Werknemers training aanbieden over relevante gezondheids- en veiligheidskwesties.</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599385">
                <a:tc vMerge="1">
                  <a:txBody>
                    <a:bodyPr/>
                    <a:lstStyle/>
                    <a:p>
                      <a:endParaRPr lang="en-US"/>
                    </a:p>
                  </a:txBody>
                  <a:tcPr/>
                </a:tc>
                <a:tc rowSpan="2">
                  <a:txBody>
                    <a:bodyPr/>
                    <a:lstStyle/>
                    <a:p>
                      <a:r>
                        <a:rPr lang="nl-NL" sz="1000" b="1" i="0">
                          <a:solidFill>
                            <a:schemeClr val="dk1"/>
                          </a:solidFill>
                          <a:latin typeface="+mn-lt"/>
                          <a:ea typeface="+mn-ea"/>
                          <a:cs typeface="+mn-cs"/>
                        </a:rPr>
                        <a:t>Milieu</a:t>
                      </a:r>
                    </a:p>
                    <a:p>
                      <a:pPr marL="171450" indent="-171450">
                        <a:buFont typeface="Arial" panose="020B0604020202020204" pitchFamily="34" charset="0"/>
                        <a:buChar char="•"/>
                      </a:pPr>
                      <a:r>
                        <a:rPr lang="nl-NL" sz="1000">
                          <a:solidFill>
                            <a:schemeClr val="dk1"/>
                          </a:solidFill>
                          <a:latin typeface="+mn-lt"/>
                          <a:ea typeface="+mn-ea"/>
                          <a:cs typeface="+mn-cs"/>
                        </a:rPr>
                        <a:t>Redelijke maatregelen nemen om afval en het milieueffect op alle bedrijfsactiviteiten tot het minimum te beperken, waaronder vermindering van materiaalafval, uitstoot en wateronttrekking.</a:t>
                      </a:r>
                    </a:p>
                    <a:p>
                      <a:pPr marL="171450" indent="-171450">
                        <a:buFont typeface="Arial" panose="020B0604020202020204" pitchFamily="34" charset="0"/>
                        <a:buChar char="•"/>
                      </a:pPr>
                      <a:r>
                        <a:rPr lang="nl-NL" sz="1000">
                          <a:solidFill>
                            <a:schemeClr val="dk1"/>
                          </a:solidFill>
                          <a:latin typeface="+mn-lt"/>
                          <a:ea typeface="+mn-ea"/>
                          <a:cs typeface="+mn-cs"/>
                        </a:rPr>
                        <a:t>Het verkrijgen, onderhouden en naleven van alle vereiste milieuvergunningen, goedkeuringen en registraties.</a:t>
                      </a:r>
                    </a:p>
                    <a:p>
                      <a:pPr marL="171450" indent="-171450">
                        <a:buFont typeface="Arial" panose="020B0604020202020204" pitchFamily="34" charset="0"/>
                        <a:buChar char="•"/>
                      </a:pPr>
                      <a:r>
                        <a:rPr lang="nl-NL" sz="1000">
                          <a:solidFill>
                            <a:schemeClr val="dk1"/>
                          </a:solidFill>
                          <a:latin typeface="+mn-lt"/>
                          <a:ea typeface="+mn-ea"/>
                          <a:cs typeface="+mn-cs"/>
                        </a:rPr>
                        <a:t>Chemicaliën en andere materialen die een gevaar vormen voor mens of milieu moeten worden geïdentificeerd, gelabeld en beheerd om veiligheid te garanderen bij hantering, verplaatsing, opslag, gebruik, recycling of hergebruik en verwerking hiervan.</a:t>
                      </a:r>
                    </a:p>
                    <a:p>
                      <a:pPr marL="171450" indent="-171450">
                        <a:buFont typeface="Arial" panose="020B0604020202020204" pitchFamily="34" charset="0"/>
                        <a:buChar char="•"/>
                      </a:pPr>
                      <a:r>
                        <a:rPr lang="nl-NL" sz="1000">
                          <a:solidFill>
                            <a:schemeClr val="dk1"/>
                          </a:solidFill>
                          <a:latin typeface="+mn-lt"/>
                          <a:ea typeface="+mn-ea"/>
                          <a:cs typeface="+mn-cs"/>
                        </a:rPr>
                        <a:t>Alle toepasselijke wetten en voorschriften en eisen van klanten met betrekking tot een verbod of beperking van bepaalde stoffen in producten en bij de productie naleven, met inbegrip van labelen voor recycling en verwijdering.	</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206264577"/>
                  </a:ext>
                </a:extLst>
              </a:tr>
              <a:tr h="852701">
                <a:tc rowSpan="3">
                  <a:txBody>
                    <a:bodyPr/>
                    <a:lstStyle/>
                    <a:p>
                      <a:r>
                        <a:rPr lang="nl-NL" sz="1000" b="1">
                          <a:solidFill>
                            <a:schemeClr val="dk1"/>
                          </a:solidFill>
                          <a:latin typeface="+mn-lt"/>
                          <a:ea typeface="+mn-ea"/>
                          <a:cs typeface="+mn-cs"/>
                        </a:rPr>
                        <a:t>Kinderarbeid en mensenhandel</a:t>
                      </a:r>
                    </a:p>
                    <a:p>
                      <a:pPr marL="171450" indent="-171450">
                        <a:buFont typeface="Arial" panose="020B0604020202020204" pitchFamily="34" charset="0"/>
                        <a:buChar char="•"/>
                      </a:pPr>
                      <a:r>
                        <a:rPr lang="nl-NL" sz="1000" b="0">
                          <a:solidFill>
                            <a:schemeClr val="dk1"/>
                          </a:solidFill>
                          <a:latin typeface="+mn-lt"/>
                          <a:ea typeface="+mn-ea"/>
                          <a:cs typeface="+mn-cs"/>
                        </a:rPr>
                        <a:t>Zorgen dat geen gebruik wordt gemaakt van dwangarbeid, met inbegrip van kinderarbeid, dwangarbeid, slavernij en mensenhandel, bij de uitvoering van het werk. Het begrip 'kind' verwijst naar een persoon onder de wettelijke minimumleeftijd voor tewerkstelling daar waar de werkzaamheden worden uitgevoerd.</a:t>
                      </a:r>
                    </a:p>
                    <a:p>
                      <a:pPr marL="171450" indent="-171450">
                        <a:buFont typeface="Arial" panose="020B0604020202020204" pitchFamily="34" charset="0"/>
                        <a:buChar char="•"/>
                      </a:pPr>
                      <a:r>
                        <a:rPr lang="nl-NL" sz="1000" b="0">
                          <a:solidFill>
                            <a:schemeClr val="dk1"/>
                          </a:solidFill>
                          <a:latin typeface="+mn-lt"/>
                          <a:ea typeface="+mn-ea"/>
                          <a:cs typeface="+mn-cs"/>
                        </a:rPr>
                        <a:t>Geen werknemers in dienst nemen onder de leeftijd van 15 jaar of, in landen die als ontwikkelingsland vallen onder de uitzonderingsgrond volgens de ILO Conventie 138, onder de leeftijd van 14 jaar.</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434315">
                <a:tc vMerge="1">
                  <a:txBody>
                    <a:bodyPr/>
                    <a:lstStyle/>
                    <a:p>
                      <a:endParaRPr lang="en-US"/>
                    </a:p>
                  </a:txBody>
                  <a:tcPr/>
                </a:tc>
                <a:tc>
                  <a:txBody>
                    <a:bodyPr/>
                    <a:lstStyle/>
                    <a:p>
                      <a:r>
                        <a:rPr lang="nl-NL" sz="1800" b="1">
                          <a:solidFill>
                            <a:schemeClr val="bg1"/>
                          </a:solidFill>
                          <a:latin typeface="+mn-lt"/>
                          <a:ea typeface="+mn-ea"/>
                          <a:cs typeface="+mn-cs"/>
                        </a:rPr>
                        <a:t>Wangedrag en problemen melden</a:t>
                      </a:r>
                    </a:p>
                  </a:txBody>
                  <a:tcPr>
                    <a:solidFill>
                      <a:schemeClr val="accent1"/>
                    </a:solidFill>
                  </a:tcPr>
                </a:tc>
                <a:extLst>
                  <a:ext uri="{0D108BD9-81ED-4DB2-BD59-A6C34878D82A}">
                    <a16:rowId xmlns:a16="http://schemas.microsoft.com/office/drawing/2014/main" val="1467262535"/>
                  </a:ext>
                </a:extLst>
              </a:tr>
              <a:tr h="192688">
                <a:tc vMerge="1">
                  <a:txBody>
                    <a:bodyPr/>
                    <a:lstStyle/>
                    <a:p>
                      <a:pPr marL="171450" indent="-171450" algn="l" rtl="0">
                        <a:buFont typeface="Arial" panose="020B0604020202020204" pitchFamily="34" charset="0"/>
                        <a:buChar char="•"/>
                      </a:pPr>
                      <a:endParaRPr lang="en-US" sz="1000" b="0" kern="1200" dirty="0">
                        <a:solidFill>
                          <a:schemeClr val="dk1"/>
                        </a:solidFill>
                        <a:effectLst/>
                        <a:latin typeface="+mn-lt"/>
                        <a:ea typeface="+mn-ea"/>
                        <a:cs typeface="+mn-cs"/>
                      </a:endParaRPr>
                    </a:p>
                  </a:txBody>
                  <a:tcPr>
                    <a:solidFill>
                      <a:srgbClr val="F2F2F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600" b="1" i="0" u="none" strike="noStrike" cap="none" normalizeH="0" baseline="0" noProof="0">
                          <a:ln>
                            <a:noFill/>
                          </a:ln>
                          <a:solidFill>
                            <a:schemeClr val="tx1"/>
                          </a:solidFill>
                          <a:uLnTx/>
                          <a:uFillTx/>
                          <a:latin typeface="+mn-lt"/>
                          <a:ea typeface="+mn-ea"/>
                          <a:cs typeface="+mn-cs"/>
                        </a:rPr>
                        <a:t>Contact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cap="none" normalizeH="0" baseline="0" noProof="0">
                          <a:ln>
                            <a:noFill/>
                          </a:ln>
                          <a:solidFill>
                            <a:schemeClr val="tx1"/>
                          </a:solidFill>
                          <a:uLnTx/>
                          <a:uFillTx/>
                          <a:latin typeface="+mn-lt"/>
                          <a:ea typeface="+mn-ea"/>
                          <a:cs typeface="+mn-cs"/>
                        </a:rPr>
                        <a:t>Je Evoqua Sales Representative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cap="none" normalizeH="0" baseline="0" noProof="0">
                          <a:ln>
                            <a:noFill/>
                          </a:ln>
                          <a:solidFill>
                            <a:schemeClr val="tx1"/>
                          </a:solidFill>
                          <a:uLnTx/>
                          <a:uFillTx/>
                          <a:latin typeface="+mn-lt"/>
                          <a:ea typeface="+mn-ea"/>
                          <a:cs typeface="+mn-cs"/>
                        </a:rPr>
                        <a:t>Evoqua Global </a:t>
                      </a:r>
                      <a:r>
                        <a:rPr kumimoji="0" lang="nl-NL" sz="1600" b="0" i="0" u="none" strike="noStrike" cap="none" normalizeH="0" baseline="0" noProof="0">
                          <a:ln>
                            <a:noFill/>
                          </a:ln>
                          <a:solidFill>
                            <a:srgbClr val="0070C0"/>
                          </a:solidFill>
                          <a:uLnTx/>
                          <a:uFillTx/>
                          <a:latin typeface="+mn-lt"/>
                          <a:ea typeface="+mn-ea"/>
                          <a:cs typeface="+mn-cs"/>
                          <a:hlinkClick r:id="rId2">
                            <a:extLst>
                              <a:ext uri="{A12FA001-AC4F-418D-AE19-62706E023703}">
                                <ahyp:hlinkClr xmlns:ahyp="http://schemas.microsoft.com/office/drawing/2018/hyperlinkcolor" val="tx"/>
                              </a:ext>
                            </a:extLst>
                          </a:hlinkClick>
                        </a:rPr>
                        <a:t>Compliance Helpline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cap="none" normalizeH="0" baseline="0" noProof="0">
                          <a:ln>
                            <a:noFill/>
                          </a:ln>
                          <a:solidFill>
                            <a:schemeClr val="tx1"/>
                          </a:solidFill>
                          <a:uLnTx/>
                          <a:uFillTx/>
                          <a:latin typeface="+mn-lt"/>
                          <a:ea typeface="+mn-ea"/>
                          <a:cs typeface="+mn-cs"/>
                        </a:rPr>
                        <a:t>Mogelijkheid van anonieme meldingen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cap="none" normalizeH="0" baseline="0" noProof="0">
                          <a:ln>
                            <a:noFill/>
                          </a:ln>
                          <a:solidFill>
                            <a:srgbClr val="0070C0"/>
                          </a:solidFill>
                          <a:uLnTx/>
                          <a:uFillTx/>
                          <a:latin typeface="+mn-lt"/>
                          <a:ea typeface="+mn-ea"/>
                          <a:cs typeface="+mn-cs"/>
                          <a:hlinkClick r:id="rId3">
                            <a:extLst>
                              <a:ext uri="{A12FA001-AC4F-418D-AE19-62706E023703}">
                                <ahyp:hlinkClr xmlns:ahyp="http://schemas.microsoft.com/office/drawing/2018/hyperlinkcolor" val="tx"/>
                              </a:ext>
                            </a:extLst>
                          </a:hlinkClick>
                        </a:rPr>
                        <a:t>compliance@evoqua.com</a:t>
                      </a:r>
                      <a:r>
                        <a:rPr kumimoji="0" lang="nl-NL" sz="1600" b="0" i="0" u="none" strike="noStrike" cap="none" normalizeH="0" baseline="0" noProof="0">
                          <a:ln>
                            <a:noFill/>
                          </a:ln>
                          <a:solidFill>
                            <a:srgbClr val="0070C0"/>
                          </a:solidFill>
                          <a:uLnTx/>
                          <a:uFillTx/>
                          <a:latin typeface="+mn-lt"/>
                          <a:ea typeface="+mn-ea"/>
                          <a:cs typeface="+mn-cs"/>
                        </a:rPr>
                        <a:t> </a:t>
                      </a:r>
                    </a:p>
                  </a:txBody>
                  <a:tcPr>
                    <a:solidFill>
                      <a:schemeClr val="tx2"/>
                    </a:solidFill>
                  </a:tcPr>
                </a:tc>
                <a:extLst>
                  <a:ext uri="{0D108BD9-81ED-4DB2-BD59-A6C34878D82A}">
                    <a16:rowId xmlns:a16="http://schemas.microsoft.com/office/drawing/2014/main" val="581982381"/>
                  </a:ext>
                </a:extLst>
              </a:tr>
              <a:tr h="1034656">
                <a:tc>
                  <a:txBody>
                    <a:bodyPr/>
                    <a:lstStyle/>
                    <a:p>
                      <a:r>
                        <a:rPr lang="nl-NL" sz="1000" b="1">
                          <a:solidFill>
                            <a:schemeClr val="dk1"/>
                          </a:solidFill>
                          <a:latin typeface="+mn-lt"/>
                          <a:ea typeface="+mn-ea"/>
                          <a:cs typeface="+mn-cs"/>
                        </a:rPr>
                        <a:t>Bescherming van de persoonlijke identiteit en tegengaan van vergeldingsacties</a:t>
                      </a:r>
                    </a:p>
                    <a:p>
                      <a:pPr marL="171450" indent="-171450">
                        <a:buFont typeface="Arial" panose="020B0604020202020204" pitchFamily="34" charset="0"/>
                        <a:buChar char="•"/>
                      </a:pPr>
                      <a:r>
                        <a:rPr lang="nl-NL" sz="1000" b="0">
                          <a:solidFill>
                            <a:schemeClr val="dk1"/>
                          </a:solidFill>
                          <a:latin typeface="+mn-lt"/>
                          <a:ea typeface="+mn-ea"/>
                          <a:cs typeface="+mn-cs"/>
                        </a:rPr>
                        <a:t>Programma's uitvoeren die zorgen dat de vertrouwelijkheid, anonimiteit en bescherming van klokkenluiders zijn gegarandeerd, tenzij bij wet verboden. Leveranciers dienen te beschikken over een bekende procedure die medewerkers kunnen volgen om hun bezorgdheid te uiten.</a:t>
                      </a:r>
                    </a:p>
                  </a:txBody>
                  <a:tcPr>
                    <a:solidFill>
                      <a:srgbClr val="F2F2F2"/>
                    </a:solidFill>
                  </a:tcPr>
                </a:tc>
                <a:tc vMerge="1">
                  <a:txBody>
                    <a:bodyPr/>
                    <a:lstStyle/>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bl>
          </a:graphicData>
        </a:graphic>
      </p:graphicFrame>
      <p:sp>
        <p:nvSpPr>
          <p:cNvPr id="3" name="TextBox 2"/>
          <p:cNvSpPr txBox="1"/>
          <p:nvPr/>
        </p:nvSpPr>
        <p:spPr>
          <a:xfrm>
            <a:off x="8992456" y="6465072"/>
            <a:ext cx="3036787"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t>EVOQUA WATER TECHNOLOGIES  </a:t>
            </a:r>
            <a:r>
              <a:rPr lang="nl-NL" sz="800" dirty="0"/>
              <a:t>| 3</a:t>
            </a:r>
            <a:endParaRPr lang="en-US" sz="800" dirty="0"/>
          </a:p>
        </p:txBody>
      </p:sp>
    </p:spTree>
    <p:extLst>
      <p:ext uri="{BB962C8B-B14F-4D97-AF65-F5344CB8AC3E}">
        <p14:creationId xmlns:p14="http://schemas.microsoft.com/office/powerpoint/2010/main" val="43005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49D1-74C2-45FD-A121-24EA7A423D85}"/>
              </a:ext>
            </a:extLst>
          </p:cNvPr>
          <p:cNvSpPr>
            <a:spLocks noGrp="1"/>
          </p:cNvSpPr>
          <p:nvPr>
            <p:ph type="title" idx="4294967295"/>
          </p:nvPr>
        </p:nvSpPr>
        <p:spPr>
          <a:xfrm>
            <a:off x="0" y="203200"/>
            <a:ext cx="10764838" cy="387350"/>
          </a:xfrm>
        </p:spPr>
        <p:txBody>
          <a:bodyPr>
            <a:normAutofit fontScale="90000"/>
          </a:bodyPr>
          <a:lstStyle/>
          <a:p>
            <a:r>
              <a:rPr lang="nl-NL"/>
              <a:t>Gedragscode voor leveranciers van Evoqua</a:t>
            </a:r>
          </a:p>
        </p:txBody>
      </p:sp>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1949343481"/>
              </p:ext>
            </p:extLst>
          </p:nvPr>
        </p:nvGraphicFramePr>
        <p:xfrm>
          <a:off x="0" y="784225"/>
          <a:ext cx="12192000" cy="507187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271717778"/>
                    </a:ext>
                  </a:extLst>
                </a:gridCol>
              </a:tblGrid>
              <a:tr h="263183">
                <a:tc>
                  <a:txBody>
                    <a:bodyPr/>
                    <a:lstStyle/>
                    <a:p>
                      <a:r>
                        <a:rPr lang="nl-NL"/>
                        <a:t>Verklaring</a:t>
                      </a:r>
                    </a:p>
                  </a:txBody>
                  <a:tcPr/>
                </a:tc>
                <a:extLst>
                  <a:ext uri="{0D108BD9-81ED-4DB2-BD59-A6C34878D82A}">
                    <a16:rowId xmlns:a16="http://schemas.microsoft.com/office/drawing/2014/main" val="3600100578"/>
                  </a:ext>
                </a:extLst>
              </a:tr>
              <a:tr h="3386289">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nl-NL" sz="1600" b="0" i="0" u="none" strike="noStrike" cap="none" normalizeH="0" baseline="0" noProof="0" dirty="0">
                          <a:ln>
                            <a:noFill/>
                          </a:ln>
                          <a:solidFill>
                            <a:srgbClr val="585958"/>
                          </a:solidFill>
                          <a:uLnTx/>
                          <a:uFillTx/>
                          <a:latin typeface="+mn-lt"/>
                          <a:ea typeface="+mn-ea"/>
                          <a:cs typeface="+mn-cs"/>
                        </a:rPr>
                        <a:t>Met de ondertekening van deze verklaring verklaar ik:</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cap="none" normalizeH="0" baseline="0" noProof="0" dirty="0">
                          <a:ln>
                            <a:noFill/>
                          </a:ln>
                          <a:solidFill>
                            <a:srgbClr val="585958"/>
                          </a:solidFill>
                          <a:uLnTx/>
                          <a:uFillTx/>
                          <a:latin typeface="+mn-lt"/>
                          <a:ea typeface="+mn-ea"/>
                          <a:cs typeface="+mn-cs"/>
                        </a:rPr>
                        <a:t>Ik verklaar dat ik de Gedragscode voor leveranciers van Evoqua heb gelezen en begrepen en dat ik deze aanvaard.</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cap="none" normalizeH="0" baseline="0" noProof="0" dirty="0">
                          <a:ln>
                            <a:noFill/>
                          </a:ln>
                          <a:solidFill>
                            <a:srgbClr val="585958"/>
                          </a:solidFill>
                          <a:uLnTx/>
                          <a:uFillTx/>
                          <a:latin typeface="+mn-lt"/>
                          <a:ea typeface="+mn-ea"/>
                          <a:cs typeface="+mn-cs"/>
                        </a:rPr>
                        <a:t>De leverancier zal zich houden aan de normen van de Gedragscode voor leveranciers en overtredingen daarvan melden.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cap="none" normalizeH="0" baseline="0" noProof="0" dirty="0">
                          <a:ln>
                            <a:noFill/>
                          </a:ln>
                          <a:solidFill>
                            <a:srgbClr val="585958"/>
                          </a:solidFill>
                          <a:uLnTx/>
                          <a:uFillTx/>
                          <a:latin typeface="+mn-lt"/>
                          <a:ea typeface="+mn-ea"/>
                          <a:cs typeface="+mn-cs"/>
                        </a:rPr>
                        <a:t>Deze Gedragscode is verspreid en is besproken door alle personen die werken met of namens Evoqua.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nl-NL" sz="1200" b="1" i="0" u="none" strike="noStrike" cap="none" normalizeH="0" baseline="0" noProof="0" dirty="0">
                          <a:ln>
                            <a:noFill/>
                          </a:ln>
                          <a:solidFill>
                            <a:srgbClr val="585958"/>
                          </a:solidFill>
                          <a:uLnTx/>
                          <a:uFillTx/>
                          <a:latin typeface="+mn-lt"/>
                          <a:ea typeface="+mn-ea"/>
                          <a:cs typeface="+mn-cs"/>
                        </a:rPr>
                        <a:t>Naam:</a:t>
                      </a:r>
                      <a:r>
                        <a:rPr kumimoji="0" lang="nl-NL"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nl-NL" sz="1200" b="1" i="0" u="none" strike="noStrike" cap="none" normalizeH="0" baseline="0" noProof="0" dirty="0">
                          <a:ln>
                            <a:noFill/>
                          </a:ln>
                          <a:solidFill>
                            <a:srgbClr val="585958"/>
                          </a:solidFill>
                          <a:uLnTx/>
                          <a:uFillTx/>
                          <a:latin typeface="+mn-lt"/>
                          <a:ea typeface="+mn-ea"/>
                          <a:cs typeface="+mn-cs"/>
                        </a:rPr>
                        <a:t>Handtekening:</a:t>
                      </a:r>
                      <a:r>
                        <a:rPr kumimoji="0" lang="nl-NL"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sng"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nl-NL" sz="1200" b="1" i="0" u="none" strike="noStrike" cap="none" normalizeH="0" baseline="0" noProof="0" dirty="0">
                          <a:ln>
                            <a:noFill/>
                          </a:ln>
                          <a:solidFill>
                            <a:srgbClr val="585958"/>
                          </a:solidFill>
                          <a:uLnTx/>
                          <a:uFillTx/>
                          <a:latin typeface="+mn-lt"/>
                          <a:ea typeface="+mn-ea"/>
                          <a:cs typeface="+mn-cs"/>
                        </a:rPr>
                        <a:t>Functie:</a:t>
                      </a:r>
                      <a:r>
                        <a:rPr kumimoji="0" lang="nl-NL"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nl-NL" sz="1200" b="1" i="0" u="none" strike="noStrike" cap="none" normalizeH="0" baseline="0" noProof="0" dirty="0">
                          <a:ln>
                            <a:noFill/>
                          </a:ln>
                          <a:solidFill>
                            <a:srgbClr val="585958"/>
                          </a:solidFill>
                          <a:uLnTx/>
                          <a:uFillTx/>
                          <a:latin typeface="+mn-lt"/>
                          <a:ea typeface="+mn-ea"/>
                          <a:cs typeface="+mn-cs"/>
                        </a:rPr>
                        <a:t>Onderneming:</a:t>
                      </a:r>
                      <a:r>
                        <a:rPr kumimoji="0" lang="nl-NL"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nl-NL" sz="1200" b="1" i="0" u="none" strike="noStrike" cap="none" normalizeH="0" baseline="0" noProof="0" dirty="0">
                          <a:ln>
                            <a:noFill/>
                          </a:ln>
                          <a:solidFill>
                            <a:srgbClr val="585958"/>
                          </a:solidFill>
                          <a:uLnTx/>
                          <a:uFillTx/>
                          <a:latin typeface="+mn-lt"/>
                          <a:ea typeface="+mn-ea"/>
                          <a:cs typeface="+mn-cs"/>
                        </a:rPr>
                        <a:t>Datum:</a:t>
                      </a:r>
                      <a:r>
                        <a:rPr kumimoji="0" lang="nl-NL"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endParaRPr lang="en-US" sz="1000" b="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bl>
          </a:graphicData>
        </a:graphic>
      </p:graphicFrame>
      <p:sp>
        <p:nvSpPr>
          <p:cNvPr id="4" name="TextBox 2"/>
          <p:cNvSpPr txBox="1"/>
          <p:nvPr/>
        </p:nvSpPr>
        <p:spPr>
          <a:xfrm>
            <a:off x="8940206" y="6456364"/>
            <a:ext cx="2991382"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t>EVOQUA WATER TECHNOLOGIES  </a:t>
            </a:r>
            <a:r>
              <a:rPr lang="nl-NL" sz="800" dirty="0"/>
              <a:t>| 4</a:t>
            </a:r>
            <a:endParaRPr lang="en-US" sz="800" dirty="0"/>
          </a:p>
        </p:txBody>
      </p:sp>
    </p:spTree>
    <p:extLst>
      <p:ext uri="{BB962C8B-B14F-4D97-AF65-F5344CB8AC3E}">
        <p14:creationId xmlns:p14="http://schemas.microsoft.com/office/powerpoint/2010/main" val="1545456538"/>
      </p:ext>
    </p:extLst>
  </p:cSld>
  <p:clrMapOvr>
    <a:masterClrMapping/>
  </p:clrMapOvr>
</p:sld>
</file>

<file path=ppt/theme/theme1.xml><?xml version="1.0" encoding="utf-8"?>
<a:theme xmlns:a="http://schemas.openxmlformats.org/drawingml/2006/main" name="Office Theme">
  <a:themeElements>
    <a:clrScheme name="Evoqua">
      <a:dk1>
        <a:srgbClr val="585958"/>
      </a:dk1>
      <a:lt1>
        <a:srgbClr val="FFFFFF"/>
      </a:lt1>
      <a:dk2>
        <a:srgbClr val="4EC1E0"/>
      </a:dk2>
      <a:lt2>
        <a:srgbClr val="99D6EA"/>
      </a:lt2>
      <a:accent1>
        <a:srgbClr val="003E51"/>
      </a:accent1>
      <a:accent2>
        <a:srgbClr val="48A9C5"/>
      </a:accent2>
      <a:accent3>
        <a:srgbClr val="ED9B33"/>
      </a:accent3>
      <a:accent4>
        <a:srgbClr val="FED141"/>
      </a:accent4>
      <a:accent5>
        <a:srgbClr val="E56954"/>
      </a:accent5>
      <a:accent6>
        <a:srgbClr val="56A67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WT Confidential PowerPoint Template 2020 1.0  -  Read-Only" id="{0E375344-5600-4BA0-89F5-0261FC0A2E47}" vid="{B50E1D23-7B21-4144-B8DE-6D0A49F1A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53EAEC358830408F77E002F4DCEC29" ma:contentTypeVersion="10" ma:contentTypeDescription="Create a new document." ma:contentTypeScope="" ma:versionID="339fb7b5cdc4d1c2edb56dd15a63d9d9">
  <xsd:schema xmlns:xsd="http://www.w3.org/2001/XMLSchema" xmlns:xs="http://www.w3.org/2001/XMLSchema" xmlns:p="http://schemas.microsoft.com/office/2006/metadata/properties" xmlns:ns3="e6eafddc-27d6-4431-9c3c-441b3121e48f" targetNamespace="http://schemas.microsoft.com/office/2006/metadata/properties" ma:root="true" ma:fieldsID="4b63b8adfa1ad005bf736c8c8621328c" ns3:_="">
    <xsd:import namespace="e6eafddc-27d6-4431-9c3c-441b3121e4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afddc-27d6-4431-9c3c-441b3121e4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C81850-8F55-49E9-8465-6F665149C770}">
  <ds:schemaRefs>
    <ds:schemaRef ds:uri="http://schemas.microsoft.com/sharepoint/v3/contenttype/forms"/>
  </ds:schemaRefs>
</ds:datastoreItem>
</file>

<file path=customXml/itemProps2.xml><?xml version="1.0" encoding="utf-8"?>
<ds:datastoreItem xmlns:ds="http://schemas.openxmlformats.org/officeDocument/2006/customXml" ds:itemID="{49C62A46-944A-49CC-988D-5D68FD21F73C}">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e6eafddc-27d6-4431-9c3c-441b3121e48f"/>
    <ds:schemaRef ds:uri="http://www.w3.org/XML/1998/namespace"/>
  </ds:schemaRefs>
</ds:datastoreItem>
</file>

<file path=customXml/itemProps3.xml><?xml version="1.0" encoding="utf-8"?>
<ds:datastoreItem xmlns:ds="http://schemas.openxmlformats.org/officeDocument/2006/customXml" ds:itemID="{2C606751-140E-4DB6-A8BC-B0B4F06F1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afddc-27d6-4431-9c3c-441b3121e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TotalTime>
  <Words>1137</Words>
  <Application>Microsoft Office PowerPoint</Application>
  <PresentationFormat>Widescreen</PresentationFormat>
  <Paragraphs>69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System Font Regular</vt:lpstr>
      <vt:lpstr>Office Theme</vt:lpstr>
      <vt:lpstr>PowerPoint Presentation</vt:lpstr>
      <vt:lpstr>PowerPoint Presentation</vt:lpstr>
      <vt:lpstr>PowerPoint Presentation</vt:lpstr>
      <vt:lpstr>Gedragscode voor leveranciers van Evoqua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Carl</dc:creator>
  <cp:lastModifiedBy>Boyd, Carl W</cp:lastModifiedBy>
  <cp:revision>28</cp:revision>
  <dcterms:created xsi:type="dcterms:W3CDTF">2020-11-19T16:12:34Z</dcterms:created>
  <dcterms:modified xsi:type="dcterms:W3CDTF">2022-02-02T19:02:24Z</dcterms:modified>
</cp:coreProperties>
</file>